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1" r:id="rId6"/>
  </p:sldMasterIdLst>
  <p:notesMasterIdLst>
    <p:notesMasterId r:id="rId36"/>
  </p:notesMasterIdLst>
  <p:sldIdLst>
    <p:sldId id="257" r:id="rId7"/>
    <p:sldId id="258" r:id="rId8"/>
    <p:sldId id="296" r:id="rId9"/>
    <p:sldId id="291" r:id="rId10"/>
    <p:sldId id="289" r:id="rId11"/>
    <p:sldId id="271" r:id="rId12"/>
    <p:sldId id="302" r:id="rId13"/>
    <p:sldId id="293" r:id="rId14"/>
    <p:sldId id="295" r:id="rId15"/>
    <p:sldId id="260" r:id="rId16"/>
    <p:sldId id="264" r:id="rId17"/>
    <p:sldId id="265" r:id="rId18"/>
    <p:sldId id="270" r:id="rId19"/>
    <p:sldId id="272" r:id="rId20"/>
    <p:sldId id="273" r:id="rId21"/>
    <p:sldId id="274" r:id="rId22"/>
    <p:sldId id="276" r:id="rId23"/>
    <p:sldId id="277" r:id="rId24"/>
    <p:sldId id="297" r:id="rId25"/>
    <p:sldId id="278" r:id="rId26"/>
    <p:sldId id="279" r:id="rId27"/>
    <p:sldId id="299" r:id="rId28"/>
    <p:sldId id="281" r:id="rId29"/>
    <p:sldId id="282" r:id="rId30"/>
    <p:sldId id="283" r:id="rId31"/>
    <p:sldId id="284" r:id="rId32"/>
    <p:sldId id="285" r:id="rId33"/>
    <p:sldId id="286"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A2AB27-75F1-FCC3-8939-023B51F72543}" name="Jens Christen Rolfsen" initials="JCR" userId="S::Jens.Christen.Rolfsen@safetec.no::0f820792-885b-419b-afdc-89ae3fe5d7e3" providerId="AD"/>
  <p188:author id="{B27DC968-8587-0363-0ABC-D154A198D034}" name="Johan Kolstad Jacobsen" initials="JKJ" userId="S::johan.kolstad.jacobsen@safetec.no::cd4dc292-da57-4343-b9df-1e3ec9d1e6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72FF"/>
    <a:srgbClr val="F0F8F2"/>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41" autoAdjust="0"/>
  </p:normalViewPr>
  <p:slideViewPr>
    <p:cSldViewPr snapToGrid="0" showGuides="1">
      <p:cViewPr varScale="1">
        <p:scale>
          <a:sx n="104" d="100"/>
          <a:sy n="104" d="100"/>
        </p:scale>
        <p:origin x="87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Christen Rolfsen" userId="0f820792-885b-419b-afdc-89ae3fe5d7e3" providerId="ADAL" clId="{5D060A1D-7D8E-4E96-867F-1955B5DDC5DD}"/>
    <pc:docChg chg="undo custSel addSld delSld modSld sldOrd">
      <pc:chgData name="Jens Christen Rolfsen" userId="0f820792-885b-419b-afdc-89ae3fe5d7e3" providerId="ADAL" clId="{5D060A1D-7D8E-4E96-867F-1955B5DDC5DD}" dt="2023-02-02T16:41:01.019" v="2105" actId="790"/>
      <pc:docMkLst>
        <pc:docMk/>
      </pc:docMkLst>
      <pc:sldChg chg="modSp mod">
        <pc:chgData name="Jens Christen Rolfsen" userId="0f820792-885b-419b-afdc-89ae3fe5d7e3" providerId="ADAL" clId="{5D060A1D-7D8E-4E96-867F-1955B5DDC5DD}" dt="2023-02-02T16:19:59.961" v="684" actId="20577"/>
        <pc:sldMkLst>
          <pc:docMk/>
          <pc:sldMk cId="2528222859" sldId="258"/>
        </pc:sldMkLst>
        <pc:spChg chg="mod">
          <ac:chgData name="Jens Christen Rolfsen" userId="0f820792-885b-419b-afdc-89ae3fe5d7e3" providerId="ADAL" clId="{5D060A1D-7D8E-4E96-867F-1955B5DDC5DD}" dt="2023-02-02T16:19:59.961" v="684" actId="20577"/>
          <ac:spMkLst>
            <pc:docMk/>
            <pc:sldMk cId="2528222859" sldId="258"/>
            <ac:spMk id="3" creationId="{3DA01C8C-8BEF-B8C3-BFA0-1F0A84322A72}"/>
          </ac:spMkLst>
        </pc:spChg>
      </pc:sldChg>
      <pc:sldChg chg="modSp mod">
        <pc:chgData name="Jens Christen Rolfsen" userId="0f820792-885b-419b-afdc-89ae3fe5d7e3" providerId="ADAL" clId="{5D060A1D-7D8E-4E96-867F-1955B5DDC5DD}" dt="2023-02-02T15:36:22.682" v="396" actId="20577"/>
        <pc:sldMkLst>
          <pc:docMk/>
          <pc:sldMk cId="1361345700" sldId="260"/>
        </pc:sldMkLst>
        <pc:spChg chg="mod">
          <ac:chgData name="Jens Christen Rolfsen" userId="0f820792-885b-419b-afdc-89ae3fe5d7e3" providerId="ADAL" clId="{5D060A1D-7D8E-4E96-867F-1955B5DDC5DD}" dt="2023-02-02T15:36:22.682" v="396" actId="20577"/>
          <ac:spMkLst>
            <pc:docMk/>
            <pc:sldMk cId="1361345700" sldId="260"/>
            <ac:spMk id="5" creationId="{FEBA8070-C540-31FF-6570-C3EA9AC6EAB7}"/>
          </ac:spMkLst>
        </pc:spChg>
      </pc:sldChg>
      <pc:sldChg chg="modSp mod">
        <pc:chgData name="Jens Christen Rolfsen" userId="0f820792-885b-419b-afdc-89ae3fe5d7e3" providerId="ADAL" clId="{5D060A1D-7D8E-4E96-867F-1955B5DDC5DD}" dt="2023-02-02T15:39:43.912" v="624" actId="27636"/>
        <pc:sldMkLst>
          <pc:docMk/>
          <pc:sldMk cId="203152763" sldId="289"/>
        </pc:sldMkLst>
        <pc:spChg chg="mod">
          <ac:chgData name="Jens Christen Rolfsen" userId="0f820792-885b-419b-afdc-89ae3fe5d7e3" providerId="ADAL" clId="{5D060A1D-7D8E-4E96-867F-1955B5DDC5DD}" dt="2023-02-02T15:39:43.912" v="624" actId="27636"/>
          <ac:spMkLst>
            <pc:docMk/>
            <pc:sldMk cId="203152763" sldId="289"/>
            <ac:spMk id="5" creationId="{94FBC9A0-44BD-3D6A-C34B-BBB553960126}"/>
          </ac:spMkLst>
        </pc:spChg>
        <pc:spChg chg="mod">
          <ac:chgData name="Jens Christen Rolfsen" userId="0f820792-885b-419b-afdc-89ae3fe5d7e3" providerId="ADAL" clId="{5D060A1D-7D8E-4E96-867F-1955B5DDC5DD}" dt="2023-02-02T15:37:38.925" v="413" actId="20577"/>
          <ac:spMkLst>
            <pc:docMk/>
            <pc:sldMk cId="203152763" sldId="289"/>
            <ac:spMk id="6" creationId="{9131861F-4C2D-87A8-1295-B5A01B87D592}"/>
          </ac:spMkLst>
        </pc:spChg>
      </pc:sldChg>
      <pc:sldChg chg="modSp mod ord">
        <pc:chgData name="Jens Christen Rolfsen" userId="0f820792-885b-419b-afdc-89ae3fe5d7e3" providerId="ADAL" clId="{5D060A1D-7D8E-4E96-867F-1955B5DDC5DD}" dt="2023-02-02T15:35:19.372" v="394" actId="27636"/>
        <pc:sldMkLst>
          <pc:docMk/>
          <pc:sldMk cId="885170734" sldId="291"/>
        </pc:sldMkLst>
        <pc:spChg chg="mod">
          <ac:chgData name="Jens Christen Rolfsen" userId="0f820792-885b-419b-afdc-89ae3fe5d7e3" providerId="ADAL" clId="{5D060A1D-7D8E-4E96-867F-1955B5DDC5DD}" dt="2023-02-02T15:35:19.372" v="394" actId="27636"/>
          <ac:spMkLst>
            <pc:docMk/>
            <pc:sldMk cId="885170734" sldId="291"/>
            <ac:spMk id="3" creationId="{816F8B72-9835-1049-FF5B-7636557080E6}"/>
          </ac:spMkLst>
        </pc:spChg>
        <pc:spChg chg="mod">
          <ac:chgData name="Jens Christen Rolfsen" userId="0f820792-885b-419b-afdc-89ae3fe5d7e3" providerId="ADAL" clId="{5D060A1D-7D8E-4E96-867F-1955B5DDC5DD}" dt="2023-02-02T15:34:47.595" v="392" actId="20577"/>
          <ac:spMkLst>
            <pc:docMk/>
            <pc:sldMk cId="885170734" sldId="291"/>
            <ac:spMk id="6" creationId="{9131861F-4C2D-87A8-1295-B5A01B87D592}"/>
          </ac:spMkLst>
        </pc:spChg>
      </pc:sldChg>
      <pc:sldChg chg="addSp delSp modSp mod">
        <pc:chgData name="Jens Christen Rolfsen" userId="0f820792-885b-419b-afdc-89ae3fe5d7e3" providerId="ADAL" clId="{5D060A1D-7D8E-4E96-867F-1955B5DDC5DD}" dt="2023-02-02T15:34:35.051" v="367" actId="20577"/>
        <pc:sldMkLst>
          <pc:docMk/>
          <pc:sldMk cId="3483386702" sldId="296"/>
        </pc:sldMkLst>
        <pc:spChg chg="mod">
          <ac:chgData name="Jens Christen Rolfsen" userId="0f820792-885b-419b-afdc-89ae3fe5d7e3" providerId="ADAL" clId="{5D060A1D-7D8E-4E96-867F-1955B5DDC5DD}" dt="2023-02-02T15:34:35.051" v="367" actId="20577"/>
          <ac:spMkLst>
            <pc:docMk/>
            <pc:sldMk cId="3483386702" sldId="296"/>
            <ac:spMk id="8" creationId="{02FBB41E-A76B-56C4-CC1B-436F464B1386}"/>
          </ac:spMkLst>
        </pc:spChg>
        <pc:graphicFrameChg chg="add del modGraphic">
          <ac:chgData name="Jens Christen Rolfsen" userId="0f820792-885b-419b-afdc-89ae3fe5d7e3" providerId="ADAL" clId="{5D060A1D-7D8E-4E96-867F-1955B5DDC5DD}" dt="2023-02-02T15:32:38.574" v="245" actId="27309"/>
          <ac:graphicFrameMkLst>
            <pc:docMk/>
            <pc:sldMk cId="3483386702" sldId="296"/>
            <ac:graphicFrameMk id="3" creationId="{725F2F7F-A97A-7325-D98B-E17FA3A8F4B7}"/>
          </ac:graphicFrameMkLst>
        </pc:graphicFrameChg>
      </pc:sldChg>
      <pc:sldChg chg="modSp new del mod">
        <pc:chgData name="Jens Christen Rolfsen" userId="0f820792-885b-419b-afdc-89ae3fe5d7e3" providerId="ADAL" clId="{5D060A1D-7D8E-4E96-867F-1955B5DDC5DD}" dt="2023-02-02T15:28:52.742" v="22" actId="47"/>
        <pc:sldMkLst>
          <pc:docMk/>
          <pc:sldMk cId="1834610149" sldId="301"/>
        </pc:sldMkLst>
        <pc:spChg chg="mod">
          <ac:chgData name="Jens Christen Rolfsen" userId="0f820792-885b-419b-afdc-89ae3fe5d7e3" providerId="ADAL" clId="{5D060A1D-7D8E-4E96-867F-1955B5DDC5DD}" dt="2023-02-02T15:28:44.787" v="21" actId="20577"/>
          <ac:spMkLst>
            <pc:docMk/>
            <pc:sldMk cId="1834610149" sldId="301"/>
            <ac:spMk id="6" creationId="{E2DDDCDE-7DBA-534D-F090-D50DF6FFC364}"/>
          </ac:spMkLst>
        </pc:spChg>
      </pc:sldChg>
      <pc:sldChg chg="new del">
        <pc:chgData name="Jens Christen Rolfsen" userId="0f820792-885b-419b-afdc-89ae3fe5d7e3" providerId="ADAL" clId="{5D060A1D-7D8E-4E96-867F-1955B5DDC5DD}" dt="2023-02-02T15:41:12.121" v="627" actId="47"/>
        <pc:sldMkLst>
          <pc:docMk/>
          <pc:sldMk cId="2477945222" sldId="301"/>
        </pc:sldMkLst>
      </pc:sldChg>
      <pc:sldChg chg="delSp modSp add mod ord">
        <pc:chgData name="Jens Christen Rolfsen" userId="0f820792-885b-419b-afdc-89ae3fe5d7e3" providerId="ADAL" clId="{5D060A1D-7D8E-4E96-867F-1955B5DDC5DD}" dt="2023-02-02T16:41:01.019" v="2105" actId="790"/>
        <pc:sldMkLst>
          <pc:docMk/>
          <pc:sldMk cId="931125063" sldId="302"/>
        </pc:sldMkLst>
        <pc:spChg chg="mod">
          <ac:chgData name="Jens Christen Rolfsen" userId="0f820792-885b-419b-afdc-89ae3fe5d7e3" providerId="ADAL" clId="{5D060A1D-7D8E-4E96-867F-1955B5DDC5DD}" dt="2023-02-02T16:21:19.023" v="701" actId="20577"/>
          <ac:spMkLst>
            <pc:docMk/>
            <pc:sldMk cId="931125063" sldId="302"/>
            <ac:spMk id="2" creationId="{9D895D52-C374-62E9-9B1D-8BC31DFD71CD}"/>
          </ac:spMkLst>
        </pc:spChg>
        <pc:spChg chg="mod">
          <ac:chgData name="Jens Christen Rolfsen" userId="0f820792-885b-419b-afdc-89ae3fe5d7e3" providerId="ADAL" clId="{5D060A1D-7D8E-4E96-867F-1955B5DDC5DD}" dt="2023-02-02T16:34:21.044" v="1461" actId="20577"/>
          <ac:spMkLst>
            <pc:docMk/>
            <pc:sldMk cId="931125063" sldId="302"/>
            <ac:spMk id="3" creationId="{F3667B9F-D23E-E435-CDFC-3C890AFC7140}"/>
          </ac:spMkLst>
        </pc:spChg>
        <pc:spChg chg="mod">
          <ac:chgData name="Jens Christen Rolfsen" userId="0f820792-885b-419b-afdc-89ae3fe5d7e3" providerId="ADAL" clId="{5D060A1D-7D8E-4E96-867F-1955B5DDC5DD}" dt="2023-02-02T16:21:27.591" v="723" actId="20577"/>
          <ac:spMkLst>
            <pc:docMk/>
            <pc:sldMk cId="931125063" sldId="302"/>
            <ac:spMk id="4" creationId="{AB4B4B4C-D0F0-F851-B4C2-3A16756A17AC}"/>
          </ac:spMkLst>
        </pc:spChg>
        <pc:spChg chg="mod">
          <ac:chgData name="Jens Christen Rolfsen" userId="0f820792-885b-419b-afdc-89ae3fe5d7e3" providerId="ADAL" clId="{5D060A1D-7D8E-4E96-867F-1955B5DDC5DD}" dt="2023-02-02T16:37:21.463" v="1765" actId="20577"/>
          <ac:spMkLst>
            <pc:docMk/>
            <pc:sldMk cId="931125063" sldId="302"/>
            <ac:spMk id="5" creationId="{356C8973-56E4-A8B1-ECDF-FF99C2A00128}"/>
          </ac:spMkLst>
        </pc:spChg>
        <pc:spChg chg="mod">
          <ac:chgData name="Jens Christen Rolfsen" userId="0f820792-885b-419b-afdc-89ae3fe5d7e3" providerId="ADAL" clId="{5D060A1D-7D8E-4E96-867F-1955B5DDC5DD}" dt="2023-02-02T16:21:12.348" v="687" actId="313"/>
          <ac:spMkLst>
            <pc:docMk/>
            <pc:sldMk cId="931125063" sldId="302"/>
            <ac:spMk id="6" creationId="{767ECDEE-B361-0AEF-7B46-DEACA0FA3272}"/>
          </ac:spMkLst>
        </pc:spChg>
        <pc:spChg chg="mod">
          <ac:chgData name="Jens Christen Rolfsen" userId="0f820792-885b-419b-afdc-89ae3fe5d7e3" providerId="ADAL" clId="{5D060A1D-7D8E-4E96-867F-1955B5DDC5DD}" dt="2023-02-02T16:21:23.630" v="711" actId="20577"/>
          <ac:spMkLst>
            <pc:docMk/>
            <pc:sldMk cId="931125063" sldId="302"/>
            <ac:spMk id="7" creationId="{AD548830-04FC-E0B2-B847-05FB01C9ED44}"/>
          </ac:spMkLst>
        </pc:spChg>
        <pc:spChg chg="mod">
          <ac:chgData name="Jens Christen Rolfsen" userId="0f820792-885b-419b-afdc-89ae3fe5d7e3" providerId="ADAL" clId="{5D060A1D-7D8E-4E96-867F-1955B5DDC5DD}" dt="2023-02-02T16:41:01.019" v="2105" actId="790"/>
          <ac:spMkLst>
            <pc:docMk/>
            <pc:sldMk cId="931125063" sldId="302"/>
            <ac:spMk id="9" creationId="{839B6ABA-6E50-1AC6-EB04-D6A02070B086}"/>
          </ac:spMkLst>
        </pc:spChg>
        <pc:spChg chg="del mod">
          <ac:chgData name="Jens Christen Rolfsen" userId="0f820792-885b-419b-afdc-89ae3fe5d7e3" providerId="ADAL" clId="{5D060A1D-7D8E-4E96-867F-1955B5DDC5DD}" dt="2023-02-02T16:28:21.181" v="1038" actId="478"/>
          <ac:spMkLst>
            <pc:docMk/>
            <pc:sldMk cId="931125063" sldId="302"/>
            <ac:spMk id="10" creationId="{F560C8F4-A6B3-8FB7-33F5-E758272376B0}"/>
          </ac:spMkLst>
        </pc:spChg>
        <pc:picChg chg="del">
          <ac:chgData name="Jens Christen Rolfsen" userId="0f820792-885b-419b-afdc-89ae3fe5d7e3" providerId="ADAL" clId="{5D060A1D-7D8E-4E96-867F-1955B5DDC5DD}" dt="2023-02-02T16:21:33.171" v="724" actId="478"/>
          <ac:picMkLst>
            <pc:docMk/>
            <pc:sldMk cId="931125063" sldId="302"/>
            <ac:picMk id="1026" creationId="{27A5AE70-2829-F1AA-376F-7DB1A61792DD}"/>
          </ac:picMkLst>
        </pc:picChg>
        <pc:picChg chg="del">
          <ac:chgData name="Jens Christen Rolfsen" userId="0f820792-885b-419b-afdc-89ae3fe5d7e3" providerId="ADAL" clId="{5D060A1D-7D8E-4E96-867F-1955B5DDC5DD}" dt="2023-02-02T16:21:35.043" v="725" actId="478"/>
          <ac:picMkLst>
            <pc:docMk/>
            <pc:sldMk cId="931125063" sldId="302"/>
            <ac:picMk id="1028" creationId="{A988A492-A60A-44DD-F887-35196D92AD6F}"/>
          </ac:picMkLst>
        </pc:picChg>
        <pc:picChg chg="del">
          <ac:chgData name="Jens Christen Rolfsen" userId="0f820792-885b-419b-afdc-89ae3fe5d7e3" providerId="ADAL" clId="{5D060A1D-7D8E-4E96-867F-1955B5DDC5DD}" dt="2023-02-02T16:21:37.936" v="726" actId="478"/>
          <ac:picMkLst>
            <pc:docMk/>
            <pc:sldMk cId="931125063" sldId="302"/>
            <ac:picMk id="1030" creationId="{F5C90E05-B12D-37C6-4C01-C1271A66ED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12.02.2023</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dirty="0"/>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7.sv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sv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5.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12/02/2023</a:t>
            </a:fld>
            <a:endParaRPr lang="en-GB" dirty="0"/>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dirty="0"/>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nb-NO"/>
              <a:t>Klikk for å redigere tittelstil</a:t>
            </a:r>
            <a:endParaRPr lang="en-GB" dirty="0"/>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nb-NO"/>
              <a:t>Klikk for å redigere tittelstil</a:t>
            </a:r>
            <a:endParaRPr lang="en-GB" dirty="0"/>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nb-NO" dirty="0"/>
              <a:t>Klikk på ikonet for å legge til et bilde</a:t>
            </a:r>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nb-NO"/>
              <a:t>Klikk for å redigere tittelstil</a:t>
            </a:r>
            <a:endParaRPr lang="en-GB" dirty="0"/>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nb-NO" dirty="0"/>
              <a:t>Klikk på ikonet for å legge til et bilde</a:t>
            </a:r>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12/02/2023</a:t>
            </a:fld>
            <a:endParaRPr lang="en-GB" dirty="0"/>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dirty="0"/>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nb-NO"/>
              <a:t>Klikk for å redigere tittelstil</a:t>
            </a:r>
            <a:endParaRPr lang="en-GB" dirty="0"/>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dirty="0"/>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nb-NO"/>
              <a:t>Klikk for å redigere tittelstil</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nb-NO"/>
              <a:t>Klikk for å redigere tittelstil</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12/02/2023</a:t>
            </a:fld>
            <a:endParaRPr lang="en-GB" dirty="0"/>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dirty="0"/>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dirty="0"/>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nb-NO"/>
              <a:t>Klikk for å redigere tittelstil</a:t>
            </a:r>
            <a:endParaRPr lang="en-GB" dirty="0"/>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nb-NO"/>
              <a:t>Klikk for å redigere tittelstil</a:t>
            </a:r>
            <a:endParaRPr lang="en-GB" dirty="0"/>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dirty="0"/>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nb-NO"/>
              <a:t>Klikk for å redigere tittelstil</a:t>
            </a:r>
            <a:endParaRPr lang="en-GB" dirty="0"/>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nb-NO"/>
              <a:t>Klikk for å redigere tittelstil</a:t>
            </a:r>
            <a:endParaRPr lang="en-GB" dirty="0"/>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nb-NO"/>
              <a:t>Klikk for å redigere tittelstil</a:t>
            </a:r>
            <a:endParaRPr lang="en-GB" dirty="0"/>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nb-NO" dirty="0"/>
              <a:t>Klikk på ikonet for å legge til et bilde</a:t>
            </a:r>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12/02/2023</a:t>
            </a:fld>
            <a:endParaRPr lang="en-GB" dirty="0"/>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dirty="0"/>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dirty="0"/>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7" name="Rectangle 3">
            <a:extLst>
              <a:ext uri="{FF2B5EF4-FFF2-40B4-BE49-F238E27FC236}">
                <a16:creationId xmlns:a16="http://schemas.microsoft.com/office/drawing/2014/main" id="{77FED474-37EE-A1A4-F5B0-3012EB867238}"/>
              </a:ext>
            </a:extLst>
          </p:cNvPr>
          <p:cNvSpPr/>
          <p:nvPr userDrawn="1"/>
        </p:nvSpPr>
        <p:spPr>
          <a:xfrm>
            <a:off x="571500" y="742170"/>
            <a:ext cx="6096000" cy="4762266"/>
          </a:xfrm>
          <a:prstGeom prst="rect">
            <a:avLst/>
          </a:prstGeom>
        </p:spPr>
        <p:txBody>
          <a:bodyPr>
            <a:spAutoFit/>
          </a:bodyPr>
          <a:lstStyle/>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Aberdeen</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Bergen</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Haugesund</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London</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Longyearbyen</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Melbourne</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noProof="1">
                <a:latin typeface="Calibri" panose="020F0502020204030204" pitchFamily="34" charset="0"/>
                <a:ea typeface="Calibri" panose="020F0502020204030204" pitchFamily="34" charset="0"/>
                <a:cs typeface="Times New Roman" panose="02020603050405020304" pitchFamily="18" charset="0"/>
              </a:rPr>
              <a:t>Oslo</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Perth</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Singapore</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Stavanger</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Stockholm</a:t>
            </a:r>
          </a:p>
          <a:p>
            <a:pPr>
              <a:lnSpc>
                <a:spcPct val="107000"/>
              </a:lnSpc>
              <a:spcAft>
                <a:spcPts val="800"/>
              </a:spcAft>
            </a:pPr>
            <a:r>
              <a:rPr lang="en-GB" noProof="1">
                <a:latin typeface="Calibri" panose="020F0502020204030204" pitchFamily="34" charset="0"/>
                <a:ea typeface="Calibri" panose="020F0502020204030204" pitchFamily="34" charset="0"/>
                <a:cs typeface="Times New Roman" panose="02020603050405020304" pitchFamily="18" charset="0"/>
              </a:rPr>
              <a:t>Trondheim</a:t>
            </a:r>
            <a:endParaRPr lang="en-GB" noProof="1"/>
          </a:p>
        </p:txBody>
      </p:sp>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9">
            <a:extLst>
              <a:ext uri="{FF2B5EF4-FFF2-40B4-BE49-F238E27FC236}">
                <a16:creationId xmlns:a16="http://schemas.microsoft.com/office/drawing/2014/main" id="{9B716B1A-B13D-F0D5-2E11-3C4C65A75801}"/>
              </a:ext>
            </a:extLst>
          </p:cNvPr>
          <p:cNvSpPr/>
          <p:nvPr userDrawn="1"/>
        </p:nvSpPr>
        <p:spPr>
          <a:xfrm>
            <a:off x="10417722" y="4824166"/>
            <a:ext cx="108161" cy="108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Klikk</a:t>
            </a:r>
            <a:r>
              <a:rPr lang="en-GB" dirty="0"/>
              <a:t> for å </a:t>
            </a:r>
            <a:r>
              <a:rPr lang="en-GB" dirty="0" err="1"/>
              <a:t>redigere</a:t>
            </a:r>
            <a:r>
              <a:rPr lang="en-GB" dirty="0"/>
              <a:t> </a:t>
            </a:r>
            <a:r>
              <a:rPr lang="en-GB" dirty="0" err="1"/>
              <a:t>undertittelstil</a:t>
            </a:r>
            <a:r>
              <a:rPr lang="en-GB" dirty="0"/>
              <a:t> </a:t>
            </a:r>
            <a:r>
              <a:rPr lang="en-GB" dirty="0" err="1"/>
              <a:t>i</a:t>
            </a:r>
            <a:r>
              <a:rPr lang="en-GB" dirty="0"/>
              <a:t> </a:t>
            </a:r>
            <a:r>
              <a:rPr lang="en-GB" dirty="0" err="1"/>
              <a:t>malen</a:t>
            </a:r>
            <a:endParaRPr lang="en-GB" dirty="0"/>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dirty="0"/>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Klikk</a:t>
            </a:r>
            <a:r>
              <a:rPr lang="en-GB" dirty="0"/>
              <a:t> for å </a:t>
            </a:r>
            <a:r>
              <a:rPr lang="en-GB" dirty="0" err="1"/>
              <a:t>redigere</a:t>
            </a:r>
            <a:r>
              <a:rPr lang="en-GB" dirty="0"/>
              <a:t> </a:t>
            </a:r>
            <a:r>
              <a:rPr lang="en-GB" dirty="0" err="1"/>
              <a:t>undertittelstil</a:t>
            </a:r>
            <a:r>
              <a:rPr lang="en-GB" dirty="0"/>
              <a:t> </a:t>
            </a:r>
            <a:r>
              <a:rPr lang="en-GB" dirty="0" err="1"/>
              <a:t>i</a:t>
            </a:r>
            <a:r>
              <a:rPr lang="en-GB" dirty="0"/>
              <a:t> </a:t>
            </a:r>
            <a:r>
              <a:rPr lang="en-GB" dirty="0" err="1"/>
              <a:t>malen</a:t>
            </a:r>
            <a:endParaRPr lang="en-GB" dirty="0"/>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dirty="0"/>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12/02/2023</a:t>
            </a:fld>
            <a:endParaRPr lang="en-GB" dirty="0"/>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dirty="0"/>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dirty="0"/>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dirty="0"/>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12/02/2023</a:t>
            </a:fld>
            <a:endParaRPr lang="en-GB" dirty="0"/>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dirty="0"/>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dirty="0"/>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dirty="0"/>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12/02/2023</a:t>
            </a:fld>
            <a:endParaRPr lang="en-GB" dirty="0"/>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dirty="0"/>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dirty="0"/>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dirty="0"/>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12/02/2023</a:t>
            </a:fld>
            <a:endParaRPr lang="en-GB" dirty="0"/>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dirty="0"/>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dirty="0"/>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Navn</a:t>
            </a:r>
            <a:r>
              <a:rPr lang="en-GB" dirty="0"/>
              <a:t> </a:t>
            </a:r>
            <a:r>
              <a:rPr lang="en-GB" dirty="0" err="1"/>
              <a:t>Etternavn</a:t>
            </a:r>
            <a:endParaRPr lang="en-GB" dirty="0"/>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Tittel</a:t>
            </a:r>
            <a:endParaRPr lang="en-GB" dirty="0"/>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dirty="0"/>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12/02/2023</a:t>
            </a:fld>
            <a:endParaRPr lang="en-GB" dirty="0"/>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dirty="0"/>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dirty="0"/>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dirty="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dirty="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dirty="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dirty="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56" name="Rectangle 14">
            <a:extLst>
              <a:ext uri="{FF2B5EF4-FFF2-40B4-BE49-F238E27FC236}">
                <a16:creationId xmlns:a16="http://schemas.microsoft.com/office/drawing/2014/main" id="{60C7CB8A-C53D-BE4B-C481-EC3A5C6DA921}"/>
              </a:ext>
            </a:extLst>
          </p:cNvPr>
          <p:cNvSpPr/>
          <p:nvPr userDrawn="1"/>
        </p:nvSpPr>
        <p:spPr>
          <a:xfrm>
            <a:off x="571500" y="742170"/>
            <a:ext cx="6096000" cy="4764061"/>
          </a:xfrm>
          <a:prstGeom prst="rect">
            <a:avLst/>
          </a:prstGeom>
        </p:spPr>
        <p:txBody>
          <a:bodyPr>
            <a:spAutoFit/>
          </a:bodyPr>
          <a:lstStyle/>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Aberdeen</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Bergen</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Haugesund</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London</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Longyearbyen</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Melbourne</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Oslo</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Perth</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Singapore</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Stavanger</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Stockholm</a:t>
            </a:r>
          </a:p>
          <a:p>
            <a:pPr>
              <a:lnSpc>
                <a:spcPct val="107000"/>
              </a:lnSpc>
              <a:spcAft>
                <a:spcPts val="800"/>
              </a:spcAft>
            </a:pPr>
            <a:r>
              <a:rPr lang="en-GB" noProof="1">
                <a:solidFill>
                  <a:srgbClr val="FFFFFF"/>
                </a:solidFill>
                <a:latin typeface="Calibri" panose="020F0502020204030204" pitchFamily="34" charset="0"/>
                <a:ea typeface="Calibri" panose="020F0502020204030204" pitchFamily="34" charset="0"/>
                <a:cs typeface="Times New Roman" panose="02020603050405020304" pitchFamily="18" charset="0"/>
              </a:rPr>
              <a:t>Trondheim</a:t>
            </a:r>
            <a:endParaRPr lang="en-GB" noProof="1">
              <a:solidFill>
                <a:srgbClr val="FFFFFF"/>
              </a:solidFill>
              <a:latin typeface="AktivGrotesk-Regular"/>
              <a:cs typeface="Arial"/>
            </a:endParaRPr>
          </a:p>
        </p:txBody>
      </p:sp>
      <p:sp>
        <p:nvSpPr>
          <p:cNvPr id="57" name="Oval 15">
            <a:extLst>
              <a:ext uri="{FF2B5EF4-FFF2-40B4-BE49-F238E27FC236}">
                <a16:creationId xmlns:a16="http://schemas.microsoft.com/office/drawing/2014/main" id="{85F152C9-8C8F-CE01-53D4-56CCF98D5F72}"/>
              </a:ext>
            </a:extLst>
          </p:cNvPr>
          <p:cNvSpPr/>
          <p:nvPr userDrawn="1"/>
        </p:nvSpPr>
        <p:spPr>
          <a:xfrm>
            <a:off x="10417722" y="482416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nb-NO"/>
              <a:t>Klikk for å redigere tittelstil</a:t>
            </a:r>
            <a:endParaRPr lang="en-GB" dirty="0"/>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nb-NO" dirty="0"/>
              <a:t>Klikk på ikonet for å legge til et bilde</a:t>
            </a:r>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12/02/2023</a:t>
            </a:fld>
            <a:endParaRPr lang="en-GB" dirty="0"/>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dirty="0"/>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nb-NO"/>
              <a:t>Klikk for å redigere tittelstil</a:t>
            </a:r>
            <a:endParaRPr lang="en-GB" dirty="0"/>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pic>
        <p:nvPicPr>
          <p:cNvPr id="3" name="Picture 2" descr="Logo, company name&#10;&#10;Description automatically generated">
            <a:extLst>
              <a:ext uri="{FF2B5EF4-FFF2-40B4-BE49-F238E27FC236}">
                <a16:creationId xmlns:a16="http://schemas.microsoft.com/office/drawing/2014/main" id="{9B5DCAB5-6F92-10B7-4ACD-8D368C7E1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944" y="5475116"/>
            <a:ext cx="1680589" cy="635385"/>
          </a:xfrm>
          <a:prstGeom prst="rect">
            <a:avLst/>
          </a:prstGeom>
        </p:spPr>
      </p:pic>
      <p:pic>
        <p:nvPicPr>
          <p:cNvPr id="1026" name="Picture 2">
            <a:extLst>
              <a:ext uri="{FF2B5EF4-FFF2-40B4-BE49-F238E27FC236}">
                <a16:creationId xmlns:a16="http://schemas.microsoft.com/office/drawing/2014/main" id="{8671D03E-E52F-BC2C-C30C-8D0C17932C7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12613" y="5506119"/>
            <a:ext cx="2013284" cy="718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with medium confidence">
            <a:extLst>
              <a:ext uri="{FF2B5EF4-FFF2-40B4-BE49-F238E27FC236}">
                <a16:creationId xmlns:a16="http://schemas.microsoft.com/office/drawing/2014/main" id="{78D9A6A8-0709-9FA9-47F1-6509C75B5F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20931" y="5541583"/>
            <a:ext cx="1244537" cy="479919"/>
          </a:xfrm>
          <a:prstGeom prst="rect">
            <a:avLst/>
          </a:prstGeom>
        </p:spPr>
      </p:pic>
      <p:pic>
        <p:nvPicPr>
          <p:cNvPr id="1028" name="Picture 4">
            <a:extLst>
              <a:ext uri="{FF2B5EF4-FFF2-40B4-BE49-F238E27FC236}">
                <a16:creationId xmlns:a16="http://schemas.microsoft.com/office/drawing/2014/main" id="{ADC07849-EDE7-3CE3-D87B-968B916288A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98895" y="6021502"/>
            <a:ext cx="978701" cy="7046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7517AE1-4024-2676-4E7F-2E6ABAFC158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844340" y="6062197"/>
            <a:ext cx="2909196" cy="67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nb-NO"/>
              <a:t>Klikk for å redigere tittelstil</a:t>
            </a:r>
            <a:endParaRPr lang="en-GB" dirty="0"/>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12/02/2023</a:t>
            </a:fld>
            <a:endParaRPr lang="en-GB" dirty="0"/>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dirty="0"/>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dirty="0"/>
          </a:p>
        </p:txBody>
      </p:sp>
    </p:spTree>
    <p:extLst>
      <p:ext uri="{BB962C8B-B14F-4D97-AF65-F5344CB8AC3E}">
        <p14:creationId xmlns:p14="http://schemas.microsoft.com/office/powerpoint/2010/main" val="212226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nb-NO"/>
              <a:t>Klikk for å redigere tittelstil</a:t>
            </a:r>
            <a:endParaRPr lang="en-GB" dirty="0"/>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12/02/2023</a:t>
            </a:fld>
            <a:endParaRPr lang="en-GB" dirty="0"/>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dirty="0"/>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nb-NO"/>
              <a:t>Klikk for å redigere tittelstil</a:t>
            </a:r>
            <a:endParaRPr lang="en-GB" dirty="0"/>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dirty="0"/>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5.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12/02/2023</a:t>
            </a:fld>
            <a:endParaRPr lang="en-GB" dirty="0"/>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dirty="0"/>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dirty="0"/>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12/02/2023</a:t>
            </a:fld>
            <a:endParaRPr lang="en-GB" dirty="0"/>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dirty="0"/>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dirty="0"/>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66CBC454-2CDA-F2D9-71AA-B3DCB1ED5BDD}"/>
              </a:ext>
            </a:extLst>
          </p:cNvPr>
          <p:cNvSpPr>
            <a:spLocks noGrp="1"/>
          </p:cNvSpPr>
          <p:nvPr>
            <p:ph type="subTitle" idx="1"/>
          </p:nvPr>
        </p:nvSpPr>
        <p:spPr/>
        <p:txBody>
          <a:bodyPr>
            <a:normAutofit/>
          </a:bodyPr>
          <a:lstStyle/>
          <a:p>
            <a:r>
              <a:rPr lang="en-GB" dirty="0"/>
              <a:t>Kristin Mauseth Vikland og Jens Christen Rolfsen</a:t>
            </a:r>
          </a:p>
        </p:txBody>
      </p:sp>
      <p:sp>
        <p:nvSpPr>
          <p:cNvPr id="4" name="Tittel 3">
            <a:extLst>
              <a:ext uri="{FF2B5EF4-FFF2-40B4-BE49-F238E27FC236}">
                <a16:creationId xmlns:a16="http://schemas.microsoft.com/office/drawing/2014/main" id="{4D7D4E1F-5F8B-3799-0406-FC7EFF39DE44}"/>
              </a:ext>
            </a:extLst>
          </p:cNvPr>
          <p:cNvSpPr>
            <a:spLocks noGrp="1"/>
          </p:cNvSpPr>
          <p:nvPr>
            <p:ph type="ctrTitle"/>
          </p:nvPr>
        </p:nvSpPr>
        <p:spPr/>
        <p:txBody>
          <a:bodyPr>
            <a:normAutofit/>
          </a:bodyPr>
          <a:lstStyle/>
          <a:p>
            <a:r>
              <a:rPr lang="nb-NO" dirty="0"/>
              <a:t>Bransjeveileder</a:t>
            </a:r>
            <a:r>
              <a:rPr lang="en-GB" dirty="0"/>
              <a:t> </a:t>
            </a:r>
            <a:br>
              <a:rPr lang="en-GB" dirty="0"/>
            </a:br>
            <a:r>
              <a:rPr lang="nb-NO" sz="2400" dirty="0">
                <a:cs typeface="Calibri Light"/>
              </a:rPr>
              <a:t>Styrking av partssamarbeid innen HMS i gjenvinningsbransjen </a:t>
            </a:r>
            <a:endParaRPr lang="en-GB" dirty="0"/>
          </a:p>
        </p:txBody>
      </p:sp>
      <p:pic>
        <p:nvPicPr>
          <p:cNvPr id="10" name="Plassholder for bilde 9">
            <a:extLst>
              <a:ext uri="{FF2B5EF4-FFF2-40B4-BE49-F238E27FC236}">
                <a16:creationId xmlns:a16="http://schemas.microsoft.com/office/drawing/2014/main" id="{D2F90FEF-8BAD-3529-8D79-D74DF1795B9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11" r="3611"/>
          <a:stretch>
            <a:fillRect/>
          </a:stretch>
        </p:blipFill>
        <p:spPr>
          <a:xfrm>
            <a:off x="5829295" y="0"/>
            <a:ext cx="6362705" cy="6858000"/>
          </a:xfrm>
        </p:spPr>
      </p:pic>
    </p:spTree>
    <p:extLst>
      <p:ext uri="{BB962C8B-B14F-4D97-AF65-F5344CB8AC3E}">
        <p14:creationId xmlns:p14="http://schemas.microsoft.com/office/powerpoint/2010/main" val="161975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4E2E3A7-986D-809A-5A44-34E8C4AB207F}"/>
              </a:ext>
            </a:extLst>
          </p:cNvPr>
          <p:cNvSpPr>
            <a:spLocks noGrp="1"/>
          </p:cNvSpPr>
          <p:nvPr>
            <p:ph sz="half" idx="2"/>
          </p:nvPr>
        </p:nvSpPr>
        <p:spPr>
          <a:xfrm>
            <a:off x="989264" y="2233191"/>
            <a:ext cx="4869997" cy="4149854"/>
          </a:xfrm>
        </p:spPr>
        <p:txBody>
          <a:bodyPr>
            <a:normAutofit fontScale="62500" lnSpcReduction="20000"/>
          </a:bodyPr>
          <a:lstStyle/>
          <a:p>
            <a:r>
              <a:rPr lang="nb-NO" sz="2400" dirty="0">
                <a:cs typeface="Calibri"/>
              </a:rPr>
              <a:t>Involvering og medvirkning av vernetjenesten og tillitsvalgte er en viktig forutsetning i arbeidet med kontinuerlig forbedring i sikkerhetsarbeid</a:t>
            </a:r>
            <a:endParaRPr lang="nb-NO" sz="2400" dirty="0"/>
          </a:p>
          <a:p>
            <a:r>
              <a:rPr lang="nb-NO" sz="2400" dirty="0">
                <a:cs typeface="Calibri"/>
              </a:rPr>
              <a:t>Medvirkning og involvering innebærer at arbeidstakernes synspunkter og innspill skal vurderes nøye, før arbeidsgiver tar en endelig beslutning. </a:t>
            </a:r>
            <a:endParaRPr lang="nb-NO" sz="2400" dirty="0"/>
          </a:p>
          <a:p>
            <a:r>
              <a:rPr lang="nb-NO" sz="2300" dirty="0">
                <a:cs typeface="Calibri"/>
              </a:rPr>
              <a:t>Arbeidstakere har både en rett og en plikt til å medvirke.</a:t>
            </a:r>
          </a:p>
          <a:p>
            <a:r>
              <a:rPr lang="nb-NO" sz="2300" dirty="0">
                <a:cs typeface="Calibri"/>
              </a:rPr>
              <a:t>På mange anlegg er det ikke krav om lokalt AMU på grunn av at det er færre enn 50 ansatte. </a:t>
            </a:r>
          </a:p>
          <a:p>
            <a:pPr marL="0" indent="0">
              <a:buNone/>
            </a:pPr>
            <a:endParaRPr lang="nb-NO" sz="2300" dirty="0">
              <a:cs typeface="Calibri"/>
            </a:endParaRPr>
          </a:p>
          <a:p>
            <a:r>
              <a:rPr lang="nb-NO" sz="2400" dirty="0">
                <a:cs typeface="Calibri"/>
              </a:rPr>
              <a:t>Vi har i dette prosjektet erfart at det på anlegg kan være vanskelig:</a:t>
            </a:r>
          </a:p>
          <a:p>
            <a:pPr marL="742950" lvl="1" indent="-285750"/>
            <a:r>
              <a:rPr lang="nb-NO" sz="2400" dirty="0">
                <a:cs typeface="Calibri"/>
              </a:rPr>
              <a:t>Å få ansatte til å stille som VO</a:t>
            </a:r>
          </a:p>
          <a:p>
            <a:pPr marL="742950" lvl="1" indent="-285750"/>
            <a:r>
              <a:rPr lang="nb-NO" sz="2400" dirty="0">
                <a:cs typeface="Calibri"/>
              </a:rPr>
              <a:t>Å få frigjort tid til å være verneombud for de lokale verneombudene</a:t>
            </a:r>
          </a:p>
          <a:p>
            <a:pPr marL="742950" lvl="1" indent="-285750"/>
            <a:r>
              <a:rPr lang="nb-NO" sz="2400" dirty="0">
                <a:cs typeface="Calibri"/>
              </a:rPr>
              <a:t>Å veksle mellom rollen som VO og rollen som ansatt</a:t>
            </a:r>
          </a:p>
          <a:p>
            <a:endParaRPr lang="en-US" dirty="0"/>
          </a:p>
        </p:txBody>
      </p:sp>
      <p:sp>
        <p:nvSpPr>
          <p:cNvPr id="4" name="Plassholder for tekst 3">
            <a:extLst>
              <a:ext uri="{FF2B5EF4-FFF2-40B4-BE49-F238E27FC236}">
                <a16:creationId xmlns:a16="http://schemas.microsoft.com/office/drawing/2014/main" id="{F765987E-A08D-2155-B411-6578C42C10B0}"/>
              </a:ext>
            </a:extLst>
          </p:cNvPr>
          <p:cNvSpPr>
            <a:spLocks noGrp="1"/>
          </p:cNvSpPr>
          <p:nvPr>
            <p:ph type="body" idx="13"/>
          </p:nvPr>
        </p:nvSpPr>
        <p:spPr/>
        <p:txBody>
          <a:bodyPr/>
          <a:lstStyle/>
          <a:p>
            <a:r>
              <a:rPr lang="nb-NO" dirty="0"/>
              <a:t>Tips og råd: Involvering og medvirkning</a:t>
            </a:r>
            <a:endParaRPr lang="en-US" dirty="0"/>
          </a:p>
        </p:txBody>
      </p:sp>
      <p:sp>
        <p:nvSpPr>
          <p:cNvPr id="5" name="Plassholder for innhold 4">
            <a:extLst>
              <a:ext uri="{FF2B5EF4-FFF2-40B4-BE49-F238E27FC236}">
                <a16:creationId xmlns:a16="http://schemas.microsoft.com/office/drawing/2014/main" id="{FEBA8070-C540-31FF-6570-C3EA9AC6EAB7}"/>
              </a:ext>
            </a:extLst>
          </p:cNvPr>
          <p:cNvSpPr>
            <a:spLocks noGrp="1"/>
          </p:cNvSpPr>
          <p:nvPr>
            <p:ph sz="half" idx="14"/>
          </p:nvPr>
        </p:nvSpPr>
        <p:spPr>
          <a:xfrm>
            <a:off x="6489735" y="2233191"/>
            <a:ext cx="4953582" cy="4087710"/>
          </a:xfrm>
        </p:spPr>
        <p:txBody>
          <a:bodyPr>
            <a:normAutofit/>
          </a:bodyPr>
          <a:lstStyle/>
          <a:p>
            <a:pPr lvl="1"/>
            <a:r>
              <a:rPr lang="nb-NO" sz="1500" dirty="0">
                <a:cs typeface="Calibri"/>
              </a:rPr>
              <a:t>Ledere tar ansvar for å vise gjennom ord og handling at de vil ha partssamarbeid  </a:t>
            </a:r>
          </a:p>
          <a:p>
            <a:pPr lvl="1"/>
            <a:r>
              <a:rPr lang="nb-NO" sz="1500" dirty="0">
                <a:cs typeface="Calibri"/>
              </a:rPr>
              <a:t>Jo mer ledere fremsnakker og anerkjenner arbeidet til verneombud og tillitsvalgte, jo mer attraktivt blir arbeidet</a:t>
            </a:r>
          </a:p>
          <a:p>
            <a:pPr marL="457200" lvl="1" indent="0">
              <a:buNone/>
            </a:pPr>
            <a:endParaRPr lang="nb-NO" sz="1500" dirty="0">
              <a:cs typeface="Calibri"/>
            </a:endParaRPr>
          </a:p>
          <a:p>
            <a:pPr lvl="1"/>
            <a:r>
              <a:rPr lang="nb-NO" sz="1500" dirty="0">
                <a:cs typeface="Calibri"/>
              </a:rPr>
              <a:t>Lokalt på anleggene, der det ikke er lokale AMU:</a:t>
            </a:r>
          </a:p>
          <a:p>
            <a:pPr lvl="2"/>
            <a:r>
              <a:rPr lang="nb-NO" sz="1500" dirty="0">
                <a:cs typeface="Calibri"/>
              </a:rPr>
              <a:t>Frigjøre tid/et gitt antall timer i måneden til å være verneombud for verneombudet</a:t>
            </a:r>
          </a:p>
          <a:p>
            <a:pPr lvl="2"/>
            <a:r>
              <a:rPr lang="nb-NO" sz="1500" dirty="0">
                <a:cs typeface="Calibri"/>
              </a:rPr>
              <a:t>Gjøre VO rollen mer spennende og attraktiv</a:t>
            </a:r>
          </a:p>
          <a:p>
            <a:pPr marL="914400" lvl="2" indent="0">
              <a:buNone/>
            </a:pPr>
            <a:endParaRPr lang="nb-NO" dirty="0">
              <a:cs typeface="Calibri"/>
            </a:endParaRPr>
          </a:p>
          <a:p>
            <a:endParaRPr lang="en-US" dirty="0"/>
          </a:p>
        </p:txBody>
      </p:sp>
      <p:sp>
        <p:nvSpPr>
          <p:cNvPr id="6" name="Tittel 5">
            <a:extLst>
              <a:ext uri="{FF2B5EF4-FFF2-40B4-BE49-F238E27FC236}">
                <a16:creationId xmlns:a16="http://schemas.microsoft.com/office/drawing/2014/main" id="{DA66485A-DF4C-57F6-65B2-C638E692B86B}"/>
              </a:ext>
            </a:extLst>
          </p:cNvPr>
          <p:cNvSpPr>
            <a:spLocks noGrp="1"/>
          </p:cNvSpPr>
          <p:nvPr>
            <p:ph type="title"/>
          </p:nvPr>
        </p:nvSpPr>
        <p:spPr/>
        <p:txBody>
          <a:bodyPr/>
          <a:lstStyle/>
          <a:p>
            <a:r>
              <a:rPr lang="nb-NO" dirty="0"/>
              <a:t>Partssamarbeid – involvering og medvirkning</a:t>
            </a:r>
            <a:endParaRPr lang="en-US" dirty="0"/>
          </a:p>
        </p:txBody>
      </p:sp>
    </p:spTree>
    <p:extLst>
      <p:ext uri="{BB962C8B-B14F-4D97-AF65-F5344CB8AC3E}">
        <p14:creationId xmlns:p14="http://schemas.microsoft.com/office/powerpoint/2010/main" val="136134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9859F6C-4151-BCAF-415A-D3B651664294}"/>
              </a:ext>
            </a:extLst>
          </p:cNvPr>
          <p:cNvSpPr>
            <a:spLocks noGrp="1"/>
          </p:cNvSpPr>
          <p:nvPr>
            <p:ph sz="half" idx="2"/>
          </p:nvPr>
        </p:nvSpPr>
        <p:spPr>
          <a:xfrm>
            <a:off x="989264" y="2154820"/>
            <a:ext cx="4736286" cy="3428505"/>
          </a:xfrm>
        </p:spPr>
        <p:txBody>
          <a:bodyPr/>
          <a:lstStyle/>
          <a:p>
            <a:r>
              <a:rPr lang="nb-NO" dirty="0">
                <a:cs typeface="Calibri"/>
              </a:rPr>
              <a:t>Gode HMS resultat og et godt arbeidsmiljø  avhenger av at arbeidstakere og arbeidsgivere samarbeider om å finne gode løsninger.</a:t>
            </a:r>
          </a:p>
          <a:p>
            <a:r>
              <a:rPr lang="nb-NO" dirty="0">
                <a:cs typeface="Calibri"/>
              </a:rPr>
              <a:t>Tilbakemeldinger fra anlegg som har vært med i prosjektet, er det har vært verdifullt å sitte sammen i workshop og diskutere HMS og forslag til forbedringer. I workshopene kom det frem eksempler og forhold knyttet til HMS, som var ukjent for partene.</a:t>
            </a:r>
          </a:p>
        </p:txBody>
      </p:sp>
      <p:sp>
        <p:nvSpPr>
          <p:cNvPr id="4" name="Plassholder for tekst 3">
            <a:extLst>
              <a:ext uri="{FF2B5EF4-FFF2-40B4-BE49-F238E27FC236}">
                <a16:creationId xmlns:a16="http://schemas.microsoft.com/office/drawing/2014/main" id="{0234D509-893F-25FC-159E-F608F341A6D7}"/>
              </a:ext>
            </a:extLst>
          </p:cNvPr>
          <p:cNvSpPr>
            <a:spLocks noGrp="1"/>
          </p:cNvSpPr>
          <p:nvPr>
            <p:ph type="body" idx="13"/>
          </p:nvPr>
        </p:nvSpPr>
        <p:spPr>
          <a:xfrm>
            <a:off x="6489733" y="1813188"/>
            <a:ext cx="4736286" cy="341632"/>
          </a:xfrm>
        </p:spPr>
        <p:txBody>
          <a:bodyPr/>
          <a:lstStyle/>
          <a:p>
            <a:r>
              <a:rPr lang="nb-NO" dirty="0"/>
              <a:t>Huskeliste: Partssamarbeid og HMS</a:t>
            </a:r>
            <a:endParaRPr lang="en-US" dirty="0"/>
          </a:p>
        </p:txBody>
      </p:sp>
      <p:sp>
        <p:nvSpPr>
          <p:cNvPr id="5" name="Plassholder for innhold 4">
            <a:extLst>
              <a:ext uri="{FF2B5EF4-FFF2-40B4-BE49-F238E27FC236}">
                <a16:creationId xmlns:a16="http://schemas.microsoft.com/office/drawing/2014/main" id="{6D0A0D27-B88E-4A0C-E8C6-640EBB0B68DC}"/>
              </a:ext>
            </a:extLst>
          </p:cNvPr>
          <p:cNvSpPr>
            <a:spLocks noGrp="1"/>
          </p:cNvSpPr>
          <p:nvPr>
            <p:ph sz="half" idx="14"/>
          </p:nvPr>
        </p:nvSpPr>
        <p:spPr/>
        <p:txBody>
          <a:bodyPr/>
          <a:lstStyle/>
          <a:p>
            <a:pPr lvl="1"/>
            <a:r>
              <a:rPr lang="nb-NO" dirty="0">
                <a:cs typeface="Calibri"/>
              </a:rPr>
              <a:t>Vi skaper sikkerhet sammen</a:t>
            </a:r>
          </a:p>
          <a:p>
            <a:pPr lvl="1"/>
            <a:r>
              <a:rPr lang="nb-NO" dirty="0">
                <a:ea typeface="+mn-lt"/>
                <a:cs typeface="+mn-lt"/>
              </a:rPr>
              <a:t>Sikkerhet er ferskvare og må gjenskapes hver dag</a:t>
            </a:r>
          </a:p>
          <a:p>
            <a:pPr lvl="1"/>
            <a:r>
              <a:rPr lang="nb-NO" dirty="0">
                <a:cs typeface="Calibri"/>
              </a:rPr>
              <a:t>Tillit, åpenhet, takhøyde og respekt er viktig</a:t>
            </a:r>
          </a:p>
          <a:p>
            <a:pPr lvl="1"/>
            <a:r>
              <a:rPr lang="nb-NO" dirty="0">
                <a:cs typeface="Calibri"/>
              </a:rPr>
              <a:t>Partssamarbeid må pleies og utvikles </a:t>
            </a:r>
          </a:p>
          <a:p>
            <a:pPr lvl="1"/>
            <a:r>
              <a:rPr lang="nb-NO" dirty="0">
                <a:cs typeface="Calibri"/>
              </a:rPr>
              <a:t>Det må trenes på partssamarbeidet </a:t>
            </a:r>
          </a:p>
          <a:p>
            <a:pPr lvl="1"/>
            <a:r>
              <a:rPr lang="nb-NO" dirty="0">
                <a:cs typeface="Calibri"/>
              </a:rPr>
              <a:t>Snakk om risiko og HMS i de daglige arbeidsoperasjonene </a:t>
            </a:r>
          </a:p>
          <a:p>
            <a:pPr lvl="1"/>
            <a:r>
              <a:rPr lang="nb-NO" dirty="0">
                <a:cs typeface="Calibri"/>
              </a:rPr>
              <a:t>Både formelle (f eks AMU) og uformelle arenaer (f eks ute i anlegget i det daglige) er viktig for godt partssamarbeid </a:t>
            </a:r>
          </a:p>
          <a:p>
            <a:endParaRPr lang="en-US" dirty="0"/>
          </a:p>
        </p:txBody>
      </p:sp>
      <p:sp>
        <p:nvSpPr>
          <p:cNvPr id="6" name="Tittel 5">
            <a:extLst>
              <a:ext uri="{FF2B5EF4-FFF2-40B4-BE49-F238E27FC236}">
                <a16:creationId xmlns:a16="http://schemas.microsoft.com/office/drawing/2014/main" id="{8BA88AF0-F393-E01A-B686-B604CB512200}"/>
              </a:ext>
            </a:extLst>
          </p:cNvPr>
          <p:cNvSpPr>
            <a:spLocks noGrp="1"/>
          </p:cNvSpPr>
          <p:nvPr>
            <p:ph type="title"/>
          </p:nvPr>
        </p:nvSpPr>
        <p:spPr/>
        <p:txBody>
          <a:bodyPr/>
          <a:lstStyle/>
          <a:p>
            <a:r>
              <a:rPr lang="nb-NO" dirty="0"/>
              <a:t>Partssamarbeid og HMS - huskeliste</a:t>
            </a:r>
            <a:endParaRPr lang="en-US" dirty="0"/>
          </a:p>
        </p:txBody>
      </p:sp>
    </p:spTree>
    <p:extLst>
      <p:ext uri="{BB962C8B-B14F-4D97-AF65-F5344CB8AC3E}">
        <p14:creationId xmlns:p14="http://schemas.microsoft.com/office/powerpoint/2010/main" val="71780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B34A558-74F3-F3CD-6A3E-9DB138982695}"/>
              </a:ext>
            </a:extLst>
          </p:cNvPr>
          <p:cNvSpPr>
            <a:spLocks noGrp="1"/>
          </p:cNvSpPr>
          <p:nvPr>
            <p:ph sz="half" idx="2"/>
          </p:nvPr>
        </p:nvSpPr>
        <p:spPr>
          <a:xfrm>
            <a:off x="989264" y="2024714"/>
            <a:ext cx="4736286" cy="3428505"/>
          </a:xfrm>
        </p:spPr>
        <p:txBody>
          <a:bodyPr/>
          <a:lstStyle/>
          <a:p>
            <a:r>
              <a:rPr lang="nb-NO" dirty="0">
                <a:ea typeface="+mn-lt"/>
                <a:cs typeface="+mn-lt"/>
              </a:rPr>
              <a:t>På de anleggene der lederne er ute i anlegget, prater med ansatte, stiller spørsmål og er interessert (og ikke for å inspisere) - er tilbakemeldingene fra VO og tillitsvalgt at dette er veldig positivt. Dette er driftsnær ledelse som har betydning for HMS.</a:t>
            </a:r>
          </a:p>
          <a:p>
            <a:endParaRPr lang="en-US" dirty="0"/>
          </a:p>
        </p:txBody>
      </p:sp>
      <p:sp>
        <p:nvSpPr>
          <p:cNvPr id="4" name="Plassholder for tekst 3">
            <a:extLst>
              <a:ext uri="{FF2B5EF4-FFF2-40B4-BE49-F238E27FC236}">
                <a16:creationId xmlns:a16="http://schemas.microsoft.com/office/drawing/2014/main" id="{74268924-E29B-68EF-A67C-261CDBADB945}"/>
              </a:ext>
            </a:extLst>
          </p:cNvPr>
          <p:cNvSpPr>
            <a:spLocks noGrp="1"/>
          </p:cNvSpPr>
          <p:nvPr>
            <p:ph type="body" idx="13"/>
          </p:nvPr>
        </p:nvSpPr>
        <p:spPr>
          <a:xfrm>
            <a:off x="6466452" y="1616612"/>
            <a:ext cx="4736286" cy="590931"/>
          </a:xfrm>
        </p:spPr>
        <p:txBody>
          <a:bodyPr/>
          <a:lstStyle/>
          <a:p>
            <a:r>
              <a:rPr lang="nb-NO" dirty="0">
                <a:cs typeface="Calibri"/>
              </a:rPr>
              <a:t>Tips og råd: hvordan trene på partssamarbeid og HMS</a:t>
            </a:r>
            <a:endParaRPr lang="nb-NO" dirty="0"/>
          </a:p>
        </p:txBody>
      </p:sp>
      <p:sp>
        <p:nvSpPr>
          <p:cNvPr id="5" name="Plassholder for innhold 4">
            <a:extLst>
              <a:ext uri="{FF2B5EF4-FFF2-40B4-BE49-F238E27FC236}">
                <a16:creationId xmlns:a16="http://schemas.microsoft.com/office/drawing/2014/main" id="{A0EF9C48-54D6-967C-3EE0-931122AF8403}"/>
              </a:ext>
            </a:extLst>
          </p:cNvPr>
          <p:cNvSpPr>
            <a:spLocks noGrp="1"/>
          </p:cNvSpPr>
          <p:nvPr>
            <p:ph sz="half" idx="14"/>
          </p:nvPr>
        </p:nvSpPr>
        <p:spPr>
          <a:xfrm>
            <a:off x="6466452" y="2345663"/>
            <a:ext cx="4736286" cy="3506074"/>
          </a:xfrm>
        </p:spPr>
        <p:txBody>
          <a:bodyPr>
            <a:normAutofit lnSpcReduction="10000"/>
          </a:bodyPr>
          <a:lstStyle/>
          <a:p>
            <a:pPr lvl="1"/>
            <a:r>
              <a:rPr lang="nb-NO" dirty="0">
                <a:cs typeface="Calibri" panose="020F0502020204030204"/>
              </a:rPr>
              <a:t>Ledere: Utøve driftsnær ledelse:</a:t>
            </a:r>
          </a:p>
          <a:p>
            <a:pPr lvl="2"/>
            <a:r>
              <a:rPr lang="nb-NO" dirty="0">
                <a:ea typeface="Calibri"/>
                <a:cs typeface="Calibri" panose="020F0502020204030204"/>
              </a:rPr>
              <a:t>Være ute i anlegget med jevne mellomrom, stille spørsmål, være nysgjerrige og interesserte i dagligdagse arbeidsoperasjoner </a:t>
            </a:r>
          </a:p>
          <a:p>
            <a:pPr lvl="1"/>
            <a:r>
              <a:rPr lang="nb-NO" dirty="0">
                <a:ea typeface="Calibri"/>
                <a:cs typeface="Calibri" panose="020F0502020204030204"/>
              </a:rPr>
              <a:t>HMS: Utøve driftsnær HMS:</a:t>
            </a:r>
          </a:p>
          <a:p>
            <a:pPr lvl="2"/>
            <a:r>
              <a:rPr lang="nb-NO" dirty="0">
                <a:ea typeface="Calibri"/>
                <a:cs typeface="Calibri" panose="020F0502020204030204"/>
              </a:rPr>
              <a:t>Være ute i anlegget med jevne mellomrom (ikke det samme som vernerunde). Stille spørsmål, se med egne øyne hva som kan skje og hvorfor. Dette gir større forståelse for konteksten og årsaksbildet bak hendelser og rapporteringer, og hvilke forbedringer og tiltak som vil utgjøre en reell nytte og effekt</a:t>
            </a:r>
          </a:p>
          <a:p>
            <a:endParaRPr lang="en-US" dirty="0"/>
          </a:p>
        </p:txBody>
      </p:sp>
      <p:sp>
        <p:nvSpPr>
          <p:cNvPr id="6" name="Tittel 5">
            <a:extLst>
              <a:ext uri="{FF2B5EF4-FFF2-40B4-BE49-F238E27FC236}">
                <a16:creationId xmlns:a16="http://schemas.microsoft.com/office/drawing/2014/main" id="{1C51923C-8C3A-3E51-A961-2332CC337B72}"/>
              </a:ext>
            </a:extLst>
          </p:cNvPr>
          <p:cNvSpPr>
            <a:spLocks noGrp="1"/>
          </p:cNvSpPr>
          <p:nvPr>
            <p:ph type="title"/>
          </p:nvPr>
        </p:nvSpPr>
        <p:spPr/>
        <p:txBody>
          <a:bodyPr/>
          <a:lstStyle/>
          <a:p>
            <a:r>
              <a:rPr lang="nb-NO" dirty="0"/>
              <a:t>Partssamarbeid og HMS – driftsnær ledelse</a:t>
            </a:r>
            <a:endParaRPr lang="en-US" dirty="0"/>
          </a:p>
        </p:txBody>
      </p:sp>
      <p:pic>
        <p:nvPicPr>
          <p:cNvPr id="9" name="Bilde 8" descr="Forretningsteam i styrerom">
            <a:extLst>
              <a:ext uri="{FF2B5EF4-FFF2-40B4-BE49-F238E27FC236}">
                <a16:creationId xmlns:a16="http://schemas.microsoft.com/office/drawing/2014/main" id="{1822A2E4-EF33-5247-0C3B-745470202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708" y="4341182"/>
            <a:ext cx="4107772" cy="2392532"/>
          </a:xfrm>
          <a:prstGeom prst="rect">
            <a:avLst/>
          </a:prstGeom>
        </p:spPr>
      </p:pic>
    </p:spTree>
    <p:extLst>
      <p:ext uri="{BB962C8B-B14F-4D97-AF65-F5344CB8AC3E}">
        <p14:creationId xmlns:p14="http://schemas.microsoft.com/office/powerpoint/2010/main" val="347155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91E64E-581C-18F9-6FA9-931C59BA6605}"/>
              </a:ext>
            </a:extLst>
          </p:cNvPr>
          <p:cNvSpPr>
            <a:spLocks noGrp="1"/>
          </p:cNvSpPr>
          <p:nvPr>
            <p:ph type="title"/>
          </p:nvPr>
        </p:nvSpPr>
        <p:spPr/>
        <p:txBody>
          <a:bodyPr/>
          <a:lstStyle/>
          <a:p>
            <a:r>
              <a:rPr lang="nb-NO" dirty="0"/>
              <a:t>Beste praksis: Hva er HMS i 2023?</a:t>
            </a:r>
            <a:endParaRPr lang="en-US" dirty="0"/>
          </a:p>
        </p:txBody>
      </p:sp>
    </p:spTree>
    <p:extLst>
      <p:ext uri="{BB962C8B-B14F-4D97-AF65-F5344CB8AC3E}">
        <p14:creationId xmlns:p14="http://schemas.microsoft.com/office/powerpoint/2010/main" val="47425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D895D52-C374-62E9-9B1D-8BC31DFD71CD}"/>
              </a:ext>
            </a:extLst>
          </p:cNvPr>
          <p:cNvSpPr>
            <a:spLocks noGrp="1"/>
          </p:cNvSpPr>
          <p:nvPr>
            <p:ph type="body" idx="1"/>
          </p:nvPr>
        </p:nvSpPr>
        <p:spPr>
          <a:xfrm>
            <a:off x="708847" y="1794772"/>
            <a:ext cx="2643953" cy="341632"/>
          </a:xfrm>
        </p:spPr>
        <p:txBody>
          <a:bodyPr/>
          <a:lstStyle/>
          <a:p>
            <a:pPr algn="ctr"/>
            <a:r>
              <a:rPr lang="nb-NO" dirty="0"/>
              <a:t>Helse</a:t>
            </a:r>
            <a:endParaRPr lang="en-US" dirty="0"/>
          </a:p>
        </p:txBody>
      </p:sp>
      <p:sp>
        <p:nvSpPr>
          <p:cNvPr id="3" name="Plassholder for innhold 2">
            <a:extLst>
              <a:ext uri="{FF2B5EF4-FFF2-40B4-BE49-F238E27FC236}">
                <a16:creationId xmlns:a16="http://schemas.microsoft.com/office/drawing/2014/main" id="{F3667B9F-D23E-E435-CDFC-3C890AFC7140}"/>
              </a:ext>
            </a:extLst>
          </p:cNvPr>
          <p:cNvSpPr>
            <a:spLocks noGrp="1"/>
          </p:cNvSpPr>
          <p:nvPr>
            <p:ph sz="half" idx="2"/>
          </p:nvPr>
        </p:nvSpPr>
        <p:spPr>
          <a:xfrm>
            <a:off x="556447" y="2233191"/>
            <a:ext cx="3143825" cy="1195809"/>
          </a:xfrm>
        </p:spPr>
        <p:txBody>
          <a:bodyPr/>
          <a:lstStyle/>
          <a:p>
            <a:r>
              <a:rPr lang="nb-NO" dirty="0"/>
              <a:t>Fysisk og psykisk arbeidsmiljø</a:t>
            </a:r>
          </a:p>
          <a:p>
            <a:r>
              <a:rPr lang="nb-NO" dirty="0"/>
              <a:t>Skader, slitasje og sykdom</a:t>
            </a:r>
            <a:endParaRPr lang="en-US" dirty="0"/>
          </a:p>
        </p:txBody>
      </p:sp>
      <p:sp>
        <p:nvSpPr>
          <p:cNvPr id="4" name="Plassholder for tekst 3">
            <a:extLst>
              <a:ext uri="{FF2B5EF4-FFF2-40B4-BE49-F238E27FC236}">
                <a16:creationId xmlns:a16="http://schemas.microsoft.com/office/drawing/2014/main" id="{AB4B4B4C-D0F0-F851-B4C2-3A16756A17AC}"/>
              </a:ext>
            </a:extLst>
          </p:cNvPr>
          <p:cNvSpPr>
            <a:spLocks noGrp="1"/>
          </p:cNvSpPr>
          <p:nvPr>
            <p:ph type="body" idx="13"/>
          </p:nvPr>
        </p:nvSpPr>
        <p:spPr>
          <a:xfrm>
            <a:off x="9010276" y="1731457"/>
            <a:ext cx="1436431" cy="341632"/>
          </a:xfrm>
        </p:spPr>
        <p:txBody>
          <a:bodyPr/>
          <a:lstStyle/>
          <a:p>
            <a:r>
              <a:rPr lang="nb-NO" dirty="0"/>
              <a:t>Sikkerhet</a:t>
            </a:r>
            <a:endParaRPr lang="en-US" dirty="0"/>
          </a:p>
        </p:txBody>
      </p:sp>
      <p:sp>
        <p:nvSpPr>
          <p:cNvPr id="5" name="Plassholder for innhold 4">
            <a:extLst>
              <a:ext uri="{FF2B5EF4-FFF2-40B4-BE49-F238E27FC236}">
                <a16:creationId xmlns:a16="http://schemas.microsoft.com/office/drawing/2014/main" id="{356C8973-56E4-A8B1-ECDF-FF99C2A00128}"/>
              </a:ext>
            </a:extLst>
          </p:cNvPr>
          <p:cNvSpPr>
            <a:spLocks noGrp="1"/>
          </p:cNvSpPr>
          <p:nvPr>
            <p:ph sz="half" idx="14"/>
          </p:nvPr>
        </p:nvSpPr>
        <p:spPr>
          <a:xfrm>
            <a:off x="4339319" y="2233191"/>
            <a:ext cx="3240564" cy="717274"/>
          </a:xfrm>
        </p:spPr>
        <p:txBody>
          <a:bodyPr>
            <a:noAutofit/>
          </a:bodyPr>
          <a:lstStyle/>
          <a:p>
            <a:r>
              <a:rPr lang="nb-NO" dirty="0"/>
              <a:t>Utslipp av forurensende stoffer, trygg håndtering av gasser/ væsker og rett håndtering av avfall</a:t>
            </a:r>
            <a:endParaRPr lang="en-US" dirty="0"/>
          </a:p>
        </p:txBody>
      </p:sp>
      <p:sp>
        <p:nvSpPr>
          <p:cNvPr id="6" name="Tittel 5">
            <a:extLst>
              <a:ext uri="{FF2B5EF4-FFF2-40B4-BE49-F238E27FC236}">
                <a16:creationId xmlns:a16="http://schemas.microsoft.com/office/drawing/2014/main" id="{767ECDEE-B361-0AEF-7B46-DEACA0FA3272}"/>
              </a:ext>
            </a:extLst>
          </p:cNvPr>
          <p:cNvSpPr>
            <a:spLocks noGrp="1"/>
          </p:cNvSpPr>
          <p:nvPr>
            <p:ph type="title"/>
          </p:nvPr>
        </p:nvSpPr>
        <p:spPr/>
        <p:txBody>
          <a:bodyPr/>
          <a:lstStyle/>
          <a:p>
            <a:r>
              <a:rPr lang="nb-NO" dirty="0"/>
              <a:t>HMS – Helse, miljø og sikkerhet</a:t>
            </a:r>
            <a:endParaRPr lang="en-US" dirty="0"/>
          </a:p>
        </p:txBody>
      </p:sp>
      <p:sp>
        <p:nvSpPr>
          <p:cNvPr id="7" name="Plassholder for tekst 3">
            <a:extLst>
              <a:ext uri="{FF2B5EF4-FFF2-40B4-BE49-F238E27FC236}">
                <a16:creationId xmlns:a16="http://schemas.microsoft.com/office/drawing/2014/main" id="{AD548830-04FC-E0B2-B847-05FB01C9ED44}"/>
              </a:ext>
            </a:extLst>
          </p:cNvPr>
          <p:cNvSpPr txBox="1">
            <a:spLocks/>
          </p:cNvSpPr>
          <p:nvPr/>
        </p:nvSpPr>
        <p:spPr>
          <a:xfrm>
            <a:off x="4750799" y="1794772"/>
            <a:ext cx="2295684" cy="341632"/>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dirty="0"/>
              <a:t>Miljø</a:t>
            </a:r>
            <a:endParaRPr lang="en-US" dirty="0"/>
          </a:p>
        </p:txBody>
      </p:sp>
      <p:sp>
        <p:nvSpPr>
          <p:cNvPr id="9" name="Plassholder for innhold 4">
            <a:extLst>
              <a:ext uri="{FF2B5EF4-FFF2-40B4-BE49-F238E27FC236}">
                <a16:creationId xmlns:a16="http://schemas.microsoft.com/office/drawing/2014/main" id="{839B6ABA-6E50-1AC6-EB04-D6A02070B086}"/>
              </a:ext>
            </a:extLst>
          </p:cNvPr>
          <p:cNvSpPr txBox="1">
            <a:spLocks/>
          </p:cNvSpPr>
          <p:nvPr/>
        </p:nvSpPr>
        <p:spPr>
          <a:xfrm>
            <a:off x="8402796" y="2233189"/>
            <a:ext cx="2758980" cy="1195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Forebygging av skader på mennesker, materiell og informasjon</a:t>
            </a:r>
            <a:endParaRPr lang="en-US" dirty="0"/>
          </a:p>
        </p:txBody>
      </p:sp>
      <p:sp>
        <p:nvSpPr>
          <p:cNvPr id="10" name="Plassholder for innhold 4">
            <a:extLst>
              <a:ext uri="{FF2B5EF4-FFF2-40B4-BE49-F238E27FC236}">
                <a16:creationId xmlns:a16="http://schemas.microsoft.com/office/drawing/2014/main" id="{F560C8F4-A6B3-8FB7-33F5-E758272376B0}"/>
              </a:ext>
            </a:extLst>
          </p:cNvPr>
          <p:cNvSpPr txBox="1">
            <a:spLocks/>
          </p:cNvSpPr>
          <p:nvPr/>
        </p:nvSpPr>
        <p:spPr>
          <a:xfrm>
            <a:off x="556447" y="4427749"/>
            <a:ext cx="9665748" cy="1777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HMS handler om det arbeidet som gjøres for å sikre et forsvarlig arbeidsmiljø.</a:t>
            </a:r>
          </a:p>
          <a:p>
            <a:r>
              <a:rPr lang="nb-NO" dirty="0"/>
              <a:t>Det innebærer å redusere risiko for farer og ulykker, og fremme positive og helsefremmende faktorer i arbeidsmiljøet.</a:t>
            </a:r>
          </a:p>
          <a:p>
            <a:r>
              <a:rPr lang="nb-NO" dirty="0"/>
              <a:t>God HMS er ikke noe en organisasjon </a:t>
            </a:r>
            <a:r>
              <a:rPr lang="nb-NO" i="1" u="sng" dirty="0"/>
              <a:t>har</a:t>
            </a:r>
            <a:r>
              <a:rPr lang="nb-NO" dirty="0"/>
              <a:t>, det er noe en organisasjonen </a:t>
            </a:r>
            <a:r>
              <a:rPr lang="nb-NO" i="1" u="sng" dirty="0"/>
              <a:t>får</a:t>
            </a:r>
            <a:r>
              <a:rPr lang="nb-NO" dirty="0"/>
              <a:t> som et resultat av kontinuerlig forbedringsarbeid over tid.</a:t>
            </a:r>
          </a:p>
          <a:p>
            <a:r>
              <a:rPr lang="nb-NO" dirty="0"/>
              <a:t>God HMS må skapes og gjenskapes hver dag.</a:t>
            </a:r>
          </a:p>
          <a:p>
            <a:r>
              <a:rPr lang="nb-NO" dirty="0"/>
              <a:t>I dette prosjektet har vi lagt vekt på «sikkerhet»</a:t>
            </a:r>
            <a:endParaRPr lang="en-US" dirty="0"/>
          </a:p>
        </p:txBody>
      </p:sp>
      <p:pic>
        <p:nvPicPr>
          <p:cNvPr id="1026" name="Picture 2" descr="Health Icon 4925066">
            <a:extLst>
              <a:ext uri="{FF2B5EF4-FFF2-40B4-BE49-F238E27FC236}">
                <a16:creationId xmlns:a16="http://schemas.microsoft.com/office/drawing/2014/main" id="{27A5AE70-2829-F1AA-376F-7DB1A6179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842" y="2977679"/>
            <a:ext cx="1152459" cy="1152459"/>
          </a:xfrm>
          <a:prstGeom prst="rect">
            <a:avLst/>
          </a:prstGeom>
        </p:spPr>
        <p:style>
          <a:lnRef idx="0">
            <a:schemeClr val="accent1"/>
          </a:lnRef>
          <a:fillRef idx="3">
            <a:schemeClr val="accent1"/>
          </a:fillRef>
          <a:effectRef idx="3">
            <a:schemeClr val="accent1"/>
          </a:effectRef>
          <a:fontRef idx="minor">
            <a:schemeClr val="lt1"/>
          </a:fontRef>
        </p:style>
      </p:pic>
      <p:pic>
        <p:nvPicPr>
          <p:cNvPr id="1028" name="Picture 4" descr="Earth Icon 1217200">
            <a:extLst>
              <a:ext uri="{FF2B5EF4-FFF2-40B4-BE49-F238E27FC236}">
                <a16:creationId xmlns:a16="http://schemas.microsoft.com/office/drawing/2014/main" id="{A988A492-A60A-44DD-F887-35196D92A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371" y="2983431"/>
            <a:ext cx="1152459" cy="1152459"/>
          </a:xfrm>
          <a:prstGeom prst="rect">
            <a:avLst/>
          </a:prstGeom>
        </p:spPr>
        <p:style>
          <a:lnRef idx="0">
            <a:schemeClr val="accent1"/>
          </a:lnRef>
          <a:fillRef idx="3">
            <a:schemeClr val="accent1"/>
          </a:fillRef>
          <a:effectRef idx="3">
            <a:schemeClr val="accent1"/>
          </a:effectRef>
          <a:fontRef idx="minor">
            <a:schemeClr val="lt1"/>
          </a:fontRef>
        </p:style>
      </p:pic>
      <p:pic>
        <p:nvPicPr>
          <p:cNvPr id="1030" name="Picture 6" descr="Helmet Icon 4962408">
            <a:extLst>
              <a:ext uri="{FF2B5EF4-FFF2-40B4-BE49-F238E27FC236}">
                <a16:creationId xmlns:a16="http://schemas.microsoft.com/office/drawing/2014/main" id="{F5C90E05-B12D-37C6-4C01-C1271A66E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738" y="3007816"/>
            <a:ext cx="1152458" cy="1152458"/>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79518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190F44-464E-1AE1-F429-1295EEF3E2BF}"/>
              </a:ext>
            </a:extLst>
          </p:cNvPr>
          <p:cNvSpPr>
            <a:spLocks noGrp="1"/>
          </p:cNvSpPr>
          <p:nvPr>
            <p:ph type="body" idx="1"/>
          </p:nvPr>
        </p:nvSpPr>
        <p:spPr>
          <a:xfrm>
            <a:off x="6749983" y="1874276"/>
            <a:ext cx="4736286" cy="341632"/>
          </a:xfrm>
        </p:spPr>
        <p:txBody>
          <a:bodyPr/>
          <a:lstStyle/>
          <a:p>
            <a:r>
              <a:rPr lang="nb-NO" dirty="0"/>
              <a:t>God HMS og god sikkerhet krever:</a:t>
            </a:r>
            <a:endParaRPr lang="en-US" dirty="0"/>
          </a:p>
        </p:txBody>
      </p:sp>
      <p:sp>
        <p:nvSpPr>
          <p:cNvPr id="3" name="Plassholder for innhold 2">
            <a:extLst>
              <a:ext uri="{FF2B5EF4-FFF2-40B4-BE49-F238E27FC236}">
                <a16:creationId xmlns:a16="http://schemas.microsoft.com/office/drawing/2014/main" id="{EB431466-45FB-96F7-6119-EF8A8BCFB5C3}"/>
              </a:ext>
            </a:extLst>
          </p:cNvPr>
          <p:cNvSpPr>
            <a:spLocks noGrp="1"/>
          </p:cNvSpPr>
          <p:nvPr>
            <p:ph sz="half" idx="2"/>
          </p:nvPr>
        </p:nvSpPr>
        <p:spPr>
          <a:xfrm>
            <a:off x="6749983" y="2568470"/>
            <a:ext cx="4736286" cy="3428505"/>
          </a:xfrm>
        </p:spPr>
        <p:txBody>
          <a:bodyPr/>
          <a:lstStyle/>
          <a:p>
            <a:r>
              <a:rPr lang="nb-NO" dirty="0"/>
              <a:t>Forståelse for hvordan mennesker, teknologi og organisasjoner virker sammen.</a:t>
            </a:r>
          </a:p>
          <a:p>
            <a:r>
              <a:rPr lang="nb-NO" dirty="0"/>
              <a:t>Forståelse for hvordan mennesker jobber og årsaker til at feil skjer.</a:t>
            </a:r>
          </a:p>
          <a:p>
            <a:r>
              <a:rPr lang="nb-NO" dirty="0"/>
              <a:t>Forståelse for at det er mer effektivt å endre arbeidsbetingelser enn å endre hvordan mennesker fungerer.</a:t>
            </a:r>
            <a:endParaRPr lang="en-US" dirty="0"/>
          </a:p>
        </p:txBody>
      </p:sp>
      <p:sp>
        <p:nvSpPr>
          <p:cNvPr id="4" name="Plassholder for tekst 3">
            <a:extLst>
              <a:ext uri="{FF2B5EF4-FFF2-40B4-BE49-F238E27FC236}">
                <a16:creationId xmlns:a16="http://schemas.microsoft.com/office/drawing/2014/main" id="{2B2E7A6B-2BF1-A225-D0FD-3B1A76FE8143}"/>
              </a:ext>
            </a:extLst>
          </p:cNvPr>
          <p:cNvSpPr>
            <a:spLocks noGrp="1"/>
          </p:cNvSpPr>
          <p:nvPr>
            <p:ph type="body" idx="13"/>
          </p:nvPr>
        </p:nvSpPr>
        <p:spPr>
          <a:xfrm>
            <a:off x="844837" y="1874276"/>
            <a:ext cx="4736286" cy="341632"/>
          </a:xfrm>
        </p:spPr>
        <p:txBody>
          <a:bodyPr/>
          <a:lstStyle/>
          <a:p>
            <a:r>
              <a:rPr lang="nb-NO" dirty="0"/>
              <a:t>Grunnleggende prinsipper for sikkerhet</a:t>
            </a:r>
            <a:endParaRPr lang="en-US" dirty="0"/>
          </a:p>
        </p:txBody>
      </p:sp>
      <p:sp>
        <p:nvSpPr>
          <p:cNvPr id="5" name="Plassholder for innhold 4">
            <a:extLst>
              <a:ext uri="{FF2B5EF4-FFF2-40B4-BE49-F238E27FC236}">
                <a16:creationId xmlns:a16="http://schemas.microsoft.com/office/drawing/2014/main" id="{94569799-D04C-4FF6-5788-4F091BB36E35}"/>
              </a:ext>
            </a:extLst>
          </p:cNvPr>
          <p:cNvSpPr>
            <a:spLocks noGrp="1"/>
          </p:cNvSpPr>
          <p:nvPr>
            <p:ph sz="half" idx="14"/>
          </p:nvPr>
        </p:nvSpPr>
        <p:spPr>
          <a:xfrm>
            <a:off x="844837" y="2568471"/>
            <a:ext cx="4736286" cy="3428505"/>
          </a:xfrm>
        </p:spPr>
        <p:txBody>
          <a:bodyPr/>
          <a:lstStyle/>
          <a:p>
            <a:r>
              <a:rPr lang="nb-NO" dirty="0"/>
              <a:t>Det er normalt å gjøre feil.</a:t>
            </a:r>
          </a:p>
          <a:p>
            <a:r>
              <a:rPr lang="nb-NO" dirty="0"/>
              <a:t>Å fordele skyld løser ingenting.</a:t>
            </a:r>
          </a:p>
          <a:p>
            <a:r>
              <a:rPr lang="nb-NO" dirty="0"/>
              <a:t>Læring er nøkkelen til forbedring.</a:t>
            </a:r>
          </a:p>
          <a:p>
            <a:pPr algn="ctr">
              <a:buFont typeface="Courier New" panose="02070309020205020404" pitchFamily="49" charset="0"/>
              <a:buChar char="o"/>
            </a:pPr>
            <a:r>
              <a:rPr lang="nb-NO" dirty="0"/>
              <a:t>Forbedringsarbeid og læring skjer lokalt.</a:t>
            </a:r>
          </a:p>
          <a:p>
            <a:r>
              <a:rPr lang="nb-NO" dirty="0"/>
              <a:t>Omstendigheter former atferd.</a:t>
            </a:r>
          </a:p>
          <a:p>
            <a:r>
              <a:rPr lang="nb-NO" dirty="0"/>
              <a:t>Hvordan ledere mottar og responderer på dårlige nyheter har stor betydning.</a:t>
            </a:r>
          </a:p>
          <a:p>
            <a:r>
              <a:rPr lang="nb-NO" dirty="0"/>
              <a:t>De som jobber ute i anleggene er ekspertene.</a:t>
            </a:r>
            <a:endParaRPr lang="en-US" dirty="0"/>
          </a:p>
        </p:txBody>
      </p:sp>
      <p:sp>
        <p:nvSpPr>
          <p:cNvPr id="6" name="Tittel 5">
            <a:extLst>
              <a:ext uri="{FF2B5EF4-FFF2-40B4-BE49-F238E27FC236}">
                <a16:creationId xmlns:a16="http://schemas.microsoft.com/office/drawing/2014/main" id="{F0F9BBAA-1542-6CE1-29BB-A8FA0657394E}"/>
              </a:ext>
            </a:extLst>
          </p:cNvPr>
          <p:cNvSpPr>
            <a:spLocks noGrp="1"/>
          </p:cNvSpPr>
          <p:nvPr>
            <p:ph type="title"/>
          </p:nvPr>
        </p:nvSpPr>
        <p:spPr/>
        <p:txBody>
          <a:bodyPr/>
          <a:lstStyle/>
          <a:p>
            <a:r>
              <a:rPr lang="nb-NO" dirty="0"/>
              <a:t>Grunnmuren for god HMS</a:t>
            </a:r>
            <a:endParaRPr lang="en-US" dirty="0"/>
          </a:p>
        </p:txBody>
      </p:sp>
    </p:spTree>
    <p:extLst>
      <p:ext uri="{BB962C8B-B14F-4D97-AF65-F5344CB8AC3E}">
        <p14:creationId xmlns:p14="http://schemas.microsoft.com/office/powerpoint/2010/main" val="132173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45EC746-7820-18DC-7D63-76F9CE4A86A0}"/>
              </a:ext>
            </a:extLst>
          </p:cNvPr>
          <p:cNvSpPr>
            <a:spLocks noGrp="1"/>
          </p:cNvSpPr>
          <p:nvPr>
            <p:ph sz="half" idx="2"/>
          </p:nvPr>
        </p:nvSpPr>
        <p:spPr/>
        <p:txBody>
          <a:bodyPr>
            <a:noAutofit/>
          </a:bodyPr>
          <a:lstStyle/>
          <a:p>
            <a:r>
              <a:rPr lang="nb-NO" dirty="0"/>
              <a:t>Det er normalt å gjøre feil</a:t>
            </a:r>
          </a:p>
          <a:p>
            <a:r>
              <a:rPr lang="nb-NO" dirty="0"/>
              <a:t>Alle gjør feil – selv de beste</a:t>
            </a:r>
          </a:p>
          <a:p>
            <a:r>
              <a:rPr lang="nb-NO" dirty="0"/>
              <a:t>Det er sjeldent feilhandlinger er et aktivt valg</a:t>
            </a:r>
          </a:p>
          <a:p>
            <a:r>
              <a:rPr lang="nb-NO" dirty="0"/>
              <a:t>Feilhandlinger er ikke årsaken til hendelser, men et symptom på mangler i systemet vi omgir oss med</a:t>
            </a:r>
          </a:p>
          <a:p>
            <a:r>
              <a:rPr lang="nb-NO" dirty="0"/>
              <a:t>Et nyttig begrep her er «feilfeller» - En feilfelle er en tilstand eller en egenskap i anlegget som bare venter på å utløse en hendelse</a:t>
            </a:r>
          </a:p>
          <a:p>
            <a:pPr marL="0" indent="0">
              <a:buNone/>
            </a:pPr>
            <a:endParaRPr lang="nb-NO" dirty="0"/>
          </a:p>
          <a:p>
            <a:endParaRPr lang="nb-NO" dirty="0"/>
          </a:p>
          <a:p>
            <a:r>
              <a:rPr lang="nb-NO" dirty="0"/>
              <a:t>PS: Vi skiller mellom feilhandlinger og aktive, overlagte og bevisste brudd på regler og prosedyrer</a:t>
            </a:r>
            <a:endParaRPr lang="en-US" dirty="0"/>
          </a:p>
        </p:txBody>
      </p:sp>
      <p:sp>
        <p:nvSpPr>
          <p:cNvPr id="4" name="Plassholder for tekst 3">
            <a:extLst>
              <a:ext uri="{FF2B5EF4-FFF2-40B4-BE49-F238E27FC236}">
                <a16:creationId xmlns:a16="http://schemas.microsoft.com/office/drawing/2014/main" id="{D064CF3B-1FE7-3068-D252-19B89CB74B5A}"/>
              </a:ext>
            </a:extLst>
          </p:cNvPr>
          <p:cNvSpPr>
            <a:spLocks noGrp="1"/>
          </p:cNvSpPr>
          <p:nvPr>
            <p:ph type="body" idx="13"/>
          </p:nvPr>
        </p:nvSpPr>
        <p:spPr>
          <a:xfrm>
            <a:off x="6489733" y="2595266"/>
            <a:ext cx="1459451" cy="286232"/>
          </a:xfrm>
        </p:spPr>
        <p:txBody>
          <a:bodyPr/>
          <a:lstStyle/>
          <a:p>
            <a:pPr algn="ctr"/>
            <a:r>
              <a:rPr lang="nb-NO" sz="1400" dirty="0"/>
              <a:t>Individuelle</a:t>
            </a:r>
            <a:endParaRPr lang="en-US" sz="1400" dirty="0"/>
          </a:p>
        </p:txBody>
      </p:sp>
      <p:sp>
        <p:nvSpPr>
          <p:cNvPr id="6" name="Tittel 5">
            <a:extLst>
              <a:ext uri="{FF2B5EF4-FFF2-40B4-BE49-F238E27FC236}">
                <a16:creationId xmlns:a16="http://schemas.microsoft.com/office/drawing/2014/main" id="{24A28438-BBAC-2AB5-4C1C-483000F326B6}"/>
              </a:ext>
            </a:extLst>
          </p:cNvPr>
          <p:cNvSpPr>
            <a:spLocks noGrp="1"/>
          </p:cNvSpPr>
          <p:nvPr>
            <p:ph type="title"/>
          </p:nvPr>
        </p:nvSpPr>
        <p:spPr/>
        <p:txBody>
          <a:bodyPr/>
          <a:lstStyle/>
          <a:p>
            <a:r>
              <a:rPr lang="nb-NO" dirty="0"/>
              <a:t>Feilhandlinger og feilfeller</a:t>
            </a:r>
            <a:br>
              <a:rPr lang="nb-NO" dirty="0"/>
            </a:br>
            <a:endParaRPr lang="en-US" i="1" dirty="0"/>
          </a:p>
        </p:txBody>
      </p:sp>
      <p:pic>
        <p:nvPicPr>
          <p:cNvPr id="1026" name="Picture 2" descr="individual Icon 1284255">
            <a:extLst>
              <a:ext uri="{FF2B5EF4-FFF2-40B4-BE49-F238E27FC236}">
                <a16:creationId xmlns:a16="http://schemas.microsoft.com/office/drawing/2014/main" id="{1295BBD1-FFA4-CCCF-C3FB-FA04E55DBA48}"/>
              </a:ext>
            </a:extLst>
          </p:cNvPr>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572503" y="2959867"/>
            <a:ext cx="1376681" cy="1376681"/>
          </a:xfrm>
          <a:prstGeom prst="rect">
            <a:avLst/>
          </a:prstGeom>
        </p:spPr>
        <p:style>
          <a:lnRef idx="1">
            <a:schemeClr val="accent1"/>
          </a:lnRef>
          <a:fillRef idx="3">
            <a:schemeClr val="accent1"/>
          </a:fillRef>
          <a:effectRef idx="2">
            <a:schemeClr val="accent1"/>
          </a:effectRef>
          <a:fontRef idx="minor">
            <a:schemeClr val="lt1"/>
          </a:fontRef>
        </p:style>
      </p:pic>
      <p:pic>
        <p:nvPicPr>
          <p:cNvPr id="7" name="Bilde 6">
            <a:extLst>
              <a:ext uri="{FF2B5EF4-FFF2-40B4-BE49-F238E27FC236}">
                <a16:creationId xmlns:a16="http://schemas.microsoft.com/office/drawing/2014/main" id="{E57970E8-FBE7-ABF4-1956-389182AF507C}"/>
              </a:ext>
            </a:extLst>
          </p:cNvPr>
          <p:cNvPicPr>
            <a:picLocks noChangeAspect="1"/>
          </p:cNvPicPr>
          <p:nvPr/>
        </p:nvPicPr>
        <p:blipFill>
          <a:blip r:embed="rId3"/>
          <a:stretch>
            <a:fillRect/>
          </a:stretch>
        </p:blipFill>
        <p:spPr>
          <a:xfrm>
            <a:off x="9114073" y="5316639"/>
            <a:ext cx="1376682" cy="1376682"/>
          </a:xfrm>
          <a:prstGeom prst="rect">
            <a:avLst/>
          </a:prstGeom>
        </p:spPr>
        <p:style>
          <a:lnRef idx="0">
            <a:schemeClr val="accent1"/>
          </a:lnRef>
          <a:fillRef idx="3">
            <a:schemeClr val="accent1"/>
          </a:fillRef>
          <a:effectRef idx="3">
            <a:schemeClr val="accent1"/>
          </a:effectRef>
          <a:fontRef idx="minor">
            <a:schemeClr val="lt1"/>
          </a:fontRef>
        </p:style>
      </p:pic>
      <p:pic>
        <p:nvPicPr>
          <p:cNvPr id="8" name="Bilde 7">
            <a:extLst>
              <a:ext uri="{FF2B5EF4-FFF2-40B4-BE49-F238E27FC236}">
                <a16:creationId xmlns:a16="http://schemas.microsoft.com/office/drawing/2014/main" id="{603B06D6-AC9B-D2E9-08E8-F3A97F2E8208}"/>
              </a:ext>
            </a:extLst>
          </p:cNvPr>
          <p:cNvPicPr>
            <a:picLocks noChangeAspect="1"/>
          </p:cNvPicPr>
          <p:nvPr/>
        </p:nvPicPr>
        <p:blipFill>
          <a:blip r:embed="rId4"/>
          <a:stretch>
            <a:fillRect/>
          </a:stretch>
        </p:blipFill>
        <p:spPr>
          <a:xfrm>
            <a:off x="6572502" y="5316639"/>
            <a:ext cx="1376681" cy="1376681"/>
          </a:xfrm>
          <a:prstGeom prst="rect">
            <a:avLst/>
          </a:prstGeom>
          <a:effectLst>
            <a:outerShdw blurRad="57150" dist="19050" dir="5400000" algn="ctr" rotWithShape="0">
              <a:srgbClr val="000000">
                <a:alpha val="63000"/>
              </a:srgbClr>
            </a:outerShdw>
            <a:softEdge rad="0"/>
          </a:effectLst>
        </p:spPr>
        <p:style>
          <a:lnRef idx="0">
            <a:schemeClr val="accent1"/>
          </a:lnRef>
          <a:fillRef idx="3">
            <a:schemeClr val="accent1"/>
          </a:fillRef>
          <a:effectRef idx="3">
            <a:schemeClr val="accent1"/>
          </a:effectRef>
          <a:fontRef idx="minor">
            <a:schemeClr val="lt1"/>
          </a:fontRef>
        </p:style>
      </p:pic>
      <p:pic>
        <p:nvPicPr>
          <p:cNvPr id="1030" name="Picture 6" descr="technical Icon 2830003">
            <a:extLst>
              <a:ext uri="{FF2B5EF4-FFF2-40B4-BE49-F238E27FC236}">
                <a16:creationId xmlns:a16="http://schemas.microsoft.com/office/drawing/2014/main" id="{ECA3B1A0-2931-2D10-A8B2-8952BCEA8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074" y="2959868"/>
            <a:ext cx="1376681" cy="1376681"/>
          </a:xfrm>
          <a:prstGeom prst="rect">
            <a:avLst/>
          </a:prstGeom>
        </p:spPr>
        <p:style>
          <a:lnRef idx="0">
            <a:schemeClr val="accent1"/>
          </a:lnRef>
          <a:fillRef idx="3">
            <a:schemeClr val="accent1"/>
          </a:fillRef>
          <a:effectRef idx="3">
            <a:schemeClr val="accent1"/>
          </a:effectRef>
          <a:fontRef idx="minor">
            <a:schemeClr val="lt1"/>
          </a:fontRef>
        </p:style>
      </p:pic>
      <p:sp>
        <p:nvSpPr>
          <p:cNvPr id="9" name="Plassholder for tekst 3">
            <a:extLst>
              <a:ext uri="{FF2B5EF4-FFF2-40B4-BE49-F238E27FC236}">
                <a16:creationId xmlns:a16="http://schemas.microsoft.com/office/drawing/2014/main" id="{DFE40CD6-9F38-6D4B-D5A3-3D5AA5CAAD06}"/>
              </a:ext>
            </a:extLst>
          </p:cNvPr>
          <p:cNvSpPr txBox="1">
            <a:spLocks/>
          </p:cNvSpPr>
          <p:nvPr/>
        </p:nvSpPr>
        <p:spPr>
          <a:xfrm>
            <a:off x="9031304" y="2595266"/>
            <a:ext cx="1459451" cy="2862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sz="1400" dirty="0"/>
              <a:t>Tekniske</a:t>
            </a:r>
            <a:endParaRPr lang="en-US" sz="1400" dirty="0"/>
          </a:p>
        </p:txBody>
      </p:sp>
      <p:sp>
        <p:nvSpPr>
          <p:cNvPr id="10" name="Plassholder for tekst 3">
            <a:extLst>
              <a:ext uri="{FF2B5EF4-FFF2-40B4-BE49-F238E27FC236}">
                <a16:creationId xmlns:a16="http://schemas.microsoft.com/office/drawing/2014/main" id="{3EDC3CA8-1E7E-3451-C7D1-A9769CD609C0}"/>
              </a:ext>
            </a:extLst>
          </p:cNvPr>
          <p:cNvSpPr txBox="1">
            <a:spLocks/>
          </p:cNvSpPr>
          <p:nvPr/>
        </p:nvSpPr>
        <p:spPr>
          <a:xfrm>
            <a:off x="6445791" y="4942226"/>
            <a:ext cx="1796539" cy="286232"/>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sz="1400" dirty="0"/>
              <a:t>Oppgaverelaterte</a:t>
            </a:r>
            <a:endParaRPr lang="en-US" sz="1400" dirty="0"/>
          </a:p>
        </p:txBody>
      </p:sp>
      <p:sp>
        <p:nvSpPr>
          <p:cNvPr id="11" name="Plassholder for tekst 3">
            <a:extLst>
              <a:ext uri="{FF2B5EF4-FFF2-40B4-BE49-F238E27FC236}">
                <a16:creationId xmlns:a16="http://schemas.microsoft.com/office/drawing/2014/main" id="{126643ED-D957-4FBE-248C-2E7D7C5F0622}"/>
              </a:ext>
            </a:extLst>
          </p:cNvPr>
          <p:cNvSpPr txBox="1">
            <a:spLocks/>
          </p:cNvSpPr>
          <p:nvPr/>
        </p:nvSpPr>
        <p:spPr>
          <a:xfrm>
            <a:off x="9012157" y="4942250"/>
            <a:ext cx="1647569" cy="286232"/>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sz="1400" dirty="0"/>
              <a:t>Organisatoriske</a:t>
            </a:r>
            <a:endParaRPr lang="en-US" sz="1400" dirty="0"/>
          </a:p>
        </p:txBody>
      </p:sp>
      <p:sp>
        <p:nvSpPr>
          <p:cNvPr id="2" name="TextBox 1">
            <a:extLst>
              <a:ext uri="{FF2B5EF4-FFF2-40B4-BE49-F238E27FC236}">
                <a16:creationId xmlns:a16="http://schemas.microsoft.com/office/drawing/2014/main" id="{A582BDAD-56D0-B9F3-9542-8AD3F5A9BC73}"/>
              </a:ext>
            </a:extLst>
          </p:cNvPr>
          <p:cNvSpPr txBox="1"/>
          <p:nvPr/>
        </p:nvSpPr>
        <p:spPr>
          <a:xfrm>
            <a:off x="6489733" y="1846967"/>
            <a:ext cx="4440205" cy="615553"/>
          </a:xfrm>
          <a:prstGeom prst="rect">
            <a:avLst/>
          </a:prstGeom>
          <a:noFill/>
        </p:spPr>
        <p:txBody>
          <a:bodyPr wrap="square" rtlCol="0">
            <a:spAutoFit/>
          </a:bodyPr>
          <a:lstStyle/>
          <a:p>
            <a:r>
              <a:rPr lang="nb-NO" sz="1600" dirty="0"/>
              <a:t>Tips og råd: Let etter og snakk om «feilfeller»</a:t>
            </a:r>
            <a:endParaRPr lang="en-US" dirty="0"/>
          </a:p>
          <a:p>
            <a:endParaRPr lang="nb-NO" dirty="0"/>
          </a:p>
        </p:txBody>
      </p:sp>
    </p:spTree>
    <p:extLst>
      <p:ext uri="{BB962C8B-B14F-4D97-AF65-F5344CB8AC3E}">
        <p14:creationId xmlns:p14="http://schemas.microsoft.com/office/powerpoint/2010/main" val="127348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EB980B7-2058-38F3-AB0E-A0E162E29C62}"/>
              </a:ext>
            </a:extLst>
          </p:cNvPr>
          <p:cNvSpPr>
            <a:spLocks noGrp="1"/>
          </p:cNvSpPr>
          <p:nvPr>
            <p:ph type="body" idx="1"/>
          </p:nvPr>
        </p:nvSpPr>
        <p:spPr>
          <a:xfrm>
            <a:off x="989263" y="1771153"/>
            <a:ext cx="4736286" cy="590931"/>
          </a:xfrm>
        </p:spPr>
        <p:txBody>
          <a:bodyPr/>
          <a:lstStyle/>
          <a:p>
            <a:r>
              <a:rPr lang="nb-NO" dirty="0"/>
              <a:t>Skyld løser ingenting</a:t>
            </a:r>
            <a:endParaRPr lang="en-US" dirty="0"/>
          </a:p>
          <a:p>
            <a:endParaRPr lang="en-US" dirty="0"/>
          </a:p>
        </p:txBody>
      </p:sp>
      <p:sp>
        <p:nvSpPr>
          <p:cNvPr id="3" name="Plassholder for innhold 2">
            <a:extLst>
              <a:ext uri="{FF2B5EF4-FFF2-40B4-BE49-F238E27FC236}">
                <a16:creationId xmlns:a16="http://schemas.microsoft.com/office/drawing/2014/main" id="{99D65BB8-7FFD-25FD-8F39-C373C82FF5F6}"/>
              </a:ext>
            </a:extLst>
          </p:cNvPr>
          <p:cNvSpPr>
            <a:spLocks noGrp="1"/>
          </p:cNvSpPr>
          <p:nvPr>
            <p:ph sz="half" idx="2"/>
          </p:nvPr>
        </p:nvSpPr>
        <p:spPr>
          <a:xfrm>
            <a:off x="989263" y="2678199"/>
            <a:ext cx="4736286" cy="3428505"/>
          </a:xfrm>
        </p:spPr>
        <p:txBody>
          <a:bodyPr/>
          <a:lstStyle/>
          <a:p>
            <a:r>
              <a:rPr lang="nb-NO" dirty="0"/>
              <a:t>Å gi noen skyld for en ulykke eller feilhandling har ingen hensikt eller forebyggende effekt</a:t>
            </a:r>
          </a:p>
          <a:p>
            <a:r>
              <a:rPr lang="nb-NO" dirty="0"/>
              <a:t>Vi må velge mellom å fordele skyld og å lære</a:t>
            </a:r>
          </a:p>
          <a:p>
            <a:r>
              <a:rPr lang="nb-NO" dirty="0"/>
              <a:t>Ledere må være klar over hvilke signaler de sender ut i etterkant av hendelser og hvordan disse blir oppfattet </a:t>
            </a:r>
          </a:p>
          <a:p>
            <a:endParaRPr lang="en-US" dirty="0"/>
          </a:p>
        </p:txBody>
      </p:sp>
      <p:sp>
        <p:nvSpPr>
          <p:cNvPr id="4" name="Plassholder for tekst 3">
            <a:extLst>
              <a:ext uri="{FF2B5EF4-FFF2-40B4-BE49-F238E27FC236}">
                <a16:creationId xmlns:a16="http://schemas.microsoft.com/office/drawing/2014/main" id="{CF344939-5BB4-CE59-E40E-305694C9AC4F}"/>
              </a:ext>
            </a:extLst>
          </p:cNvPr>
          <p:cNvSpPr>
            <a:spLocks noGrp="1"/>
          </p:cNvSpPr>
          <p:nvPr>
            <p:ph type="body" idx="13"/>
          </p:nvPr>
        </p:nvSpPr>
        <p:spPr>
          <a:xfrm>
            <a:off x="6466451" y="1771152"/>
            <a:ext cx="4736286" cy="590931"/>
          </a:xfrm>
        </p:spPr>
        <p:txBody>
          <a:bodyPr/>
          <a:lstStyle/>
          <a:p>
            <a:r>
              <a:rPr lang="nb-NO" dirty="0"/>
              <a:t>Læring er nøkkelen til forbedring</a:t>
            </a:r>
            <a:endParaRPr lang="en-US" dirty="0"/>
          </a:p>
          <a:p>
            <a:endParaRPr lang="en-US" dirty="0"/>
          </a:p>
        </p:txBody>
      </p:sp>
      <p:sp>
        <p:nvSpPr>
          <p:cNvPr id="5" name="Plassholder for innhold 4">
            <a:extLst>
              <a:ext uri="{FF2B5EF4-FFF2-40B4-BE49-F238E27FC236}">
                <a16:creationId xmlns:a16="http://schemas.microsoft.com/office/drawing/2014/main" id="{EE3DC4E1-5D38-29FB-193B-109275A66CBE}"/>
              </a:ext>
            </a:extLst>
          </p:cNvPr>
          <p:cNvSpPr>
            <a:spLocks noGrp="1"/>
          </p:cNvSpPr>
          <p:nvPr>
            <p:ph sz="half" idx="14"/>
          </p:nvPr>
        </p:nvSpPr>
        <p:spPr>
          <a:xfrm>
            <a:off x="6466451" y="2678198"/>
            <a:ext cx="4736286" cy="3428505"/>
          </a:xfrm>
        </p:spPr>
        <p:txBody>
          <a:bodyPr/>
          <a:lstStyle/>
          <a:p>
            <a:r>
              <a:rPr lang="nb-NO" dirty="0"/>
              <a:t>Læring krever aktiv innsats</a:t>
            </a:r>
          </a:p>
          <a:p>
            <a:r>
              <a:rPr lang="nb-NO" dirty="0"/>
              <a:t>Læring skjer lokalt – og hos dere som er eksperter på hvordan jobben utføres</a:t>
            </a:r>
          </a:p>
          <a:p>
            <a:r>
              <a:rPr lang="nb-NO" dirty="0"/>
              <a:t>Læring krever at vi forstår hva det er som gjør at ting av og til går galt – og alt det som gjør at det stort sett går bra</a:t>
            </a:r>
            <a:endParaRPr lang="en-US" dirty="0"/>
          </a:p>
          <a:p>
            <a:endParaRPr lang="en-US" dirty="0"/>
          </a:p>
        </p:txBody>
      </p:sp>
      <p:sp>
        <p:nvSpPr>
          <p:cNvPr id="6" name="Tittel 5">
            <a:extLst>
              <a:ext uri="{FF2B5EF4-FFF2-40B4-BE49-F238E27FC236}">
                <a16:creationId xmlns:a16="http://schemas.microsoft.com/office/drawing/2014/main" id="{38759CA3-04A2-499F-719D-17359A47F240}"/>
              </a:ext>
            </a:extLst>
          </p:cNvPr>
          <p:cNvSpPr>
            <a:spLocks noGrp="1"/>
          </p:cNvSpPr>
          <p:nvPr>
            <p:ph type="title"/>
          </p:nvPr>
        </p:nvSpPr>
        <p:spPr/>
        <p:txBody>
          <a:bodyPr/>
          <a:lstStyle/>
          <a:p>
            <a:r>
              <a:rPr lang="nb-NO" dirty="0"/>
              <a:t>Skyld og læring</a:t>
            </a:r>
            <a:endParaRPr lang="en-US" dirty="0"/>
          </a:p>
        </p:txBody>
      </p:sp>
    </p:spTree>
    <p:extLst>
      <p:ext uri="{BB962C8B-B14F-4D97-AF65-F5344CB8AC3E}">
        <p14:creationId xmlns:p14="http://schemas.microsoft.com/office/powerpoint/2010/main" val="57347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3B72315-07DA-DA5D-7EC4-1E1AFA121C06}"/>
              </a:ext>
            </a:extLst>
          </p:cNvPr>
          <p:cNvSpPr>
            <a:spLocks noGrp="1"/>
          </p:cNvSpPr>
          <p:nvPr>
            <p:ph sz="half" idx="2"/>
          </p:nvPr>
        </p:nvSpPr>
        <p:spPr/>
        <p:txBody>
          <a:bodyPr/>
          <a:lstStyle/>
          <a:p>
            <a:r>
              <a:rPr lang="nb-NO" dirty="0"/>
              <a:t>For å forstå hvorfor flinke folk av og til gjør feil må vi forstå omstendighetene de jobber i</a:t>
            </a:r>
          </a:p>
          <a:p>
            <a:r>
              <a:rPr lang="nb-NO" dirty="0"/>
              <a:t>Hva er tradisjonen på arbeidsplassen (normer og vaner)</a:t>
            </a:r>
          </a:p>
          <a:p>
            <a:r>
              <a:rPr lang="nb-NO" dirty="0"/>
              <a:t>Forventinger og krav</a:t>
            </a:r>
          </a:p>
          <a:p>
            <a:r>
              <a:rPr lang="nb-NO" dirty="0"/>
              <a:t>Tilbakemeldinger og belønningssystemer (både formelle og uformelle)</a:t>
            </a:r>
          </a:p>
          <a:p>
            <a:r>
              <a:rPr lang="nb-NO" dirty="0"/>
              <a:t>Ledelse</a:t>
            </a:r>
          </a:p>
          <a:p>
            <a:r>
              <a:rPr lang="nb-NO" dirty="0"/>
              <a:t>Verktøy og utstyr</a:t>
            </a:r>
          </a:p>
          <a:p>
            <a:r>
              <a:rPr lang="nb-NO" dirty="0"/>
              <a:t>Fysisk utforming av arbeidsplassen</a:t>
            </a:r>
          </a:p>
          <a:p>
            <a:r>
              <a:rPr lang="nb-NO" dirty="0"/>
              <a:t>Stress og tretthet</a:t>
            </a:r>
            <a:endParaRPr lang="en-US" dirty="0"/>
          </a:p>
        </p:txBody>
      </p:sp>
      <p:sp>
        <p:nvSpPr>
          <p:cNvPr id="5" name="Plassholder for innhold 4">
            <a:extLst>
              <a:ext uri="{FF2B5EF4-FFF2-40B4-BE49-F238E27FC236}">
                <a16:creationId xmlns:a16="http://schemas.microsoft.com/office/drawing/2014/main" id="{57E11C57-3324-F07F-9DCF-B67D994CF20E}"/>
              </a:ext>
            </a:extLst>
          </p:cNvPr>
          <p:cNvSpPr>
            <a:spLocks noGrp="1"/>
          </p:cNvSpPr>
          <p:nvPr>
            <p:ph sz="half" idx="14"/>
          </p:nvPr>
        </p:nvSpPr>
        <p:spPr>
          <a:xfrm>
            <a:off x="6080132" y="1879623"/>
            <a:ext cx="4736286" cy="3428505"/>
          </a:xfrm>
        </p:spPr>
        <p:txBody>
          <a:bodyPr/>
          <a:lstStyle/>
          <a:p>
            <a:r>
              <a:rPr lang="nb-NO" dirty="0"/>
              <a:t>«Mennesker gjør det som gir mening for dem på handlingstidspunktet»</a:t>
            </a:r>
          </a:p>
          <a:p>
            <a:r>
              <a:rPr lang="nb-NO" dirty="0"/>
              <a:t>… under eksisterende omstendigheter</a:t>
            </a:r>
          </a:p>
          <a:p>
            <a:r>
              <a:rPr lang="nb-NO" dirty="0"/>
              <a:t>De som er involvert i en hendelse hadde ikke tilgang til all informasjonen vi sitter med i ettertid, og hadde heller ikke muligheten til å kunne evaluere alle faktorene i ro og mak flere dager eller uker senere.</a:t>
            </a:r>
          </a:p>
          <a:p>
            <a:r>
              <a:rPr lang="nb-NO" dirty="0"/>
              <a:t>Utfordringen er å sette seg inn i ståstedet til de som var involvert for å forstå hva de tenkte, og hvorfor de handlet slik de gjorde.</a:t>
            </a:r>
            <a:endParaRPr lang="en-US" dirty="0"/>
          </a:p>
        </p:txBody>
      </p:sp>
      <p:sp>
        <p:nvSpPr>
          <p:cNvPr id="6" name="Tittel 5">
            <a:extLst>
              <a:ext uri="{FF2B5EF4-FFF2-40B4-BE49-F238E27FC236}">
                <a16:creationId xmlns:a16="http://schemas.microsoft.com/office/drawing/2014/main" id="{B5A01741-D978-FCCB-3EC0-19AEC7457C5D}"/>
              </a:ext>
            </a:extLst>
          </p:cNvPr>
          <p:cNvSpPr>
            <a:spLocks noGrp="1"/>
          </p:cNvSpPr>
          <p:nvPr>
            <p:ph type="title"/>
          </p:nvPr>
        </p:nvSpPr>
        <p:spPr/>
        <p:txBody>
          <a:bodyPr/>
          <a:lstStyle/>
          <a:p>
            <a:r>
              <a:rPr lang="nb-NO" dirty="0"/>
              <a:t>Omstendigheter former atferd</a:t>
            </a:r>
            <a:endParaRPr lang="en-US" dirty="0"/>
          </a:p>
        </p:txBody>
      </p:sp>
      <p:pic>
        <p:nvPicPr>
          <p:cNvPr id="7" name="Picture 2" descr="See the source image">
            <a:extLst>
              <a:ext uri="{FF2B5EF4-FFF2-40B4-BE49-F238E27FC236}">
                <a16:creationId xmlns:a16="http://schemas.microsoft.com/office/drawing/2014/main" id="{3440D893-75E7-7E7D-9FC4-4FDB5BB4A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373" y="4889295"/>
            <a:ext cx="4849804" cy="180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37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1CE49-CF94-A603-2877-CAC19035A7F0}"/>
              </a:ext>
            </a:extLst>
          </p:cNvPr>
          <p:cNvSpPr>
            <a:spLocks noGrp="1"/>
          </p:cNvSpPr>
          <p:nvPr>
            <p:ph sz="half" idx="2"/>
          </p:nvPr>
        </p:nvSpPr>
        <p:spPr/>
        <p:txBody>
          <a:bodyPr/>
          <a:lstStyle/>
          <a:p>
            <a:r>
              <a:rPr lang="nb-NO" dirty="0"/>
              <a:t>Det å lære av hendelser krever at vi får tak i de bakenforliggende årsakene som vi kan gjøre noe med</a:t>
            </a:r>
          </a:p>
          <a:p>
            <a:r>
              <a:rPr lang="nb-NO" dirty="0"/>
              <a:t>Det krever at de som undersøker hendelsene stiller de riktige og viktige spørsmålene: Hvorfor ble det slik? </a:t>
            </a:r>
          </a:p>
        </p:txBody>
      </p:sp>
      <p:sp>
        <p:nvSpPr>
          <p:cNvPr id="4" name="Text Placeholder 3">
            <a:extLst>
              <a:ext uri="{FF2B5EF4-FFF2-40B4-BE49-F238E27FC236}">
                <a16:creationId xmlns:a16="http://schemas.microsoft.com/office/drawing/2014/main" id="{826202E2-EA3F-A719-D899-E5CFDD7CC7DB}"/>
              </a:ext>
            </a:extLst>
          </p:cNvPr>
          <p:cNvSpPr>
            <a:spLocks noGrp="1"/>
          </p:cNvSpPr>
          <p:nvPr>
            <p:ph type="body" idx="13"/>
          </p:nvPr>
        </p:nvSpPr>
        <p:spPr>
          <a:xfrm>
            <a:off x="6466449" y="2062487"/>
            <a:ext cx="4736286" cy="590931"/>
          </a:xfrm>
        </p:spPr>
        <p:txBody>
          <a:bodyPr/>
          <a:lstStyle/>
          <a:p>
            <a:r>
              <a:rPr lang="nb-NO" dirty="0"/>
              <a:t>Beste praksis - undersøkelsesrapporter fra andre bransjer</a:t>
            </a:r>
          </a:p>
        </p:txBody>
      </p:sp>
      <p:sp>
        <p:nvSpPr>
          <p:cNvPr id="6" name="Title 5">
            <a:extLst>
              <a:ext uri="{FF2B5EF4-FFF2-40B4-BE49-F238E27FC236}">
                <a16:creationId xmlns:a16="http://schemas.microsoft.com/office/drawing/2014/main" id="{BCF790F8-9995-9E0C-6F45-8A5A729A16AD}"/>
              </a:ext>
            </a:extLst>
          </p:cNvPr>
          <p:cNvSpPr>
            <a:spLocks noGrp="1"/>
          </p:cNvSpPr>
          <p:nvPr>
            <p:ph type="title"/>
          </p:nvPr>
        </p:nvSpPr>
        <p:spPr/>
        <p:txBody>
          <a:bodyPr/>
          <a:lstStyle/>
          <a:p>
            <a:r>
              <a:rPr lang="nb-NO" dirty="0"/>
              <a:t>Læring etter hendelser</a:t>
            </a:r>
          </a:p>
        </p:txBody>
      </p:sp>
      <p:pic>
        <p:nvPicPr>
          <p:cNvPr id="12" name="Picture 11">
            <a:extLst>
              <a:ext uri="{FF2B5EF4-FFF2-40B4-BE49-F238E27FC236}">
                <a16:creationId xmlns:a16="http://schemas.microsoft.com/office/drawing/2014/main" id="{BBC06978-A80F-399A-1A78-91B87EA4E813}"/>
              </a:ext>
            </a:extLst>
          </p:cNvPr>
          <p:cNvPicPr>
            <a:picLocks noChangeAspect="1"/>
          </p:cNvPicPr>
          <p:nvPr/>
        </p:nvPicPr>
        <p:blipFill>
          <a:blip r:embed="rId2"/>
          <a:stretch>
            <a:fillRect/>
          </a:stretch>
        </p:blipFill>
        <p:spPr>
          <a:xfrm>
            <a:off x="6257591" y="2815908"/>
            <a:ext cx="4672347" cy="3654572"/>
          </a:xfrm>
          <a:prstGeom prst="rect">
            <a:avLst/>
          </a:prstGeom>
        </p:spPr>
      </p:pic>
      <p:sp>
        <p:nvSpPr>
          <p:cNvPr id="2" name="TextBox 1">
            <a:extLst>
              <a:ext uri="{FF2B5EF4-FFF2-40B4-BE49-F238E27FC236}">
                <a16:creationId xmlns:a16="http://schemas.microsoft.com/office/drawing/2014/main" id="{7798BD73-8B99-A9FF-3A84-E53E9245BE36}"/>
              </a:ext>
            </a:extLst>
          </p:cNvPr>
          <p:cNvSpPr txBox="1"/>
          <p:nvPr/>
        </p:nvSpPr>
        <p:spPr>
          <a:xfrm>
            <a:off x="6933700" y="3422944"/>
            <a:ext cx="1398850" cy="276999"/>
          </a:xfrm>
          <a:prstGeom prst="rect">
            <a:avLst/>
          </a:prstGeom>
          <a:noFill/>
        </p:spPr>
        <p:txBody>
          <a:bodyPr wrap="square" rtlCol="0">
            <a:spAutoFit/>
          </a:bodyPr>
          <a:lstStyle/>
          <a:p>
            <a:r>
              <a:rPr lang="en-GB" sz="1200" dirty="0">
                <a:solidFill>
                  <a:schemeClr val="bg1"/>
                </a:solidFill>
              </a:rPr>
              <a:t>(se plansje 16)</a:t>
            </a:r>
          </a:p>
        </p:txBody>
      </p:sp>
    </p:spTree>
    <p:extLst>
      <p:ext uri="{BB962C8B-B14F-4D97-AF65-F5344CB8AC3E}">
        <p14:creationId xmlns:p14="http://schemas.microsoft.com/office/powerpoint/2010/main" val="401970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2B639D-5154-B537-D4EA-FBB6E2D5FD48}"/>
              </a:ext>
            </a:extLst>
          </p:cNvPr>
          <p:cNvSpPr>
            <a:spLocks noGrp="1"/>
          </p:cNvSpPr>
          <p:nvPr>
            <p:ph type="title"/>
          </p:nvPr>
        </p:nvSpPr>
        <p:spPr/>
        <p:txBody>
          <a:bodyPr/>
          <a:lstStyle/>
          <a:p>
            <a:r>
              <a:rPr lang="nb-NO" dirty="0"/>
              <a:t>Sammendrag</a:t>
            </a:r>
          </a:p>
        </p:txBody>
      </p:sp>
      <p:sp>
        <p:nvSpPr>
          <p:cNvPr id="3" name="Plassholder for innhold 2">
            <a:extLst>
              <a:ext uri="{FF2B5EF4-FFF2-40B4-BE49-F238E27FC236}">
                <a16:creationId xmlns:a16="http://schemas.microsoft.com/office/drawing/2014/main" id="{3DA01C8C-8BEF-B8C3-BFA0-1F0A84322A72}"/>
              </a:ext>
            </a:extLst>
          </p:cNvPr>
          <p:cNvSpPr>
            <a:spLocks noGrp="1"/>
          </p:cNvSpPr>
          <p:nvPr>
            <p:ph idx="1"/>
          </p:nvPr>
        </p:nvSpPr>
        <p:spPr>
          <a:xfrm>
            <a:off x="989265" y="1799999"/>
            <a:ext cx="10213470" cy="4957639"/>
          </a:xfrm>
        </p:spPr>
        <p:txBody>
          <a:bodyPr>
            <a:normAutofit fontScale="85000" lnSpcReduction="20000"/>
          </a:bodyPr>
          <a:lstStyle/>
          <a:p>
            <a:r>
              <a:rPr lang="nb-NO" dirty="0"/>
              <a:t>Denne bransjeveilederen er et resultat av et prosjekt igangsatt av Norsk Industri, Fellesforbundet, Industri Energi og Norsk Arbeidsmandsforbund med støtte fra Hovedorganisasjonenes Fellestiltak. Safetec har vært prosjektleder for arbeidet. </a:t>
            </a:r>
          </a:p>
          <a:p>
            <a:r>
              <a:rPr lang="nb-NO" dirty="0"/>
              <a:t>Bransjeveilederen inneholder tips og råd til styrking av partssamarbeid innen HMS, og er basert på funn fra workshops på seks anlegg i gjenvinningsbransjen. Erfaringer fra andre bransjer er også inkludert.</a:t>
            </a:r>
          </a:p>
          <a:p>
            <a:r>
              <a:rPr lang="nb-NO" dirty="0"/>
              <a:t>Veilederen har hele gjenvinningsbransjen som målgruppe.</a:t>
            </a:r>
          </a:p>
          <a:p>
            <a:r>
              <a:rPr lang="nb-NO" dirty="0">
                <a:cs typeface="Calibri"/>
              </a:rPr>
              <a:t>Veilederen er delt inn i tre hovedtema, med tilhørende underkategorier:</a:t>
            </a:r>
          </a:p>
          <a:p>
            <a:pPr lvl="1"/>
            <a:r>
              <a:rPr lang="nb-NO" dirty="0">
                <a:cs typeface="Calibri"/>
              </a:rPr>
              <a:t>Partssamarbeid </a:t>
            </a:r>
          </a:p>
          <a:p>
            <a:pPr lvl="1"/>
            <a:r>
              <a:rPr lang="nb-NO" dirty="0">
                <a:cs typeface="Calibri"/>
              </a:rPr>
              <a:t>Beste praksis: Hva er HMS i 2023</a:t>
            </a:r>
          </a:p>
          <a:p>
            <a:pPr lvl="1"/>
            <a:r>
              <a:rPr lang="nb-NO" dirty="0"/>
              <a:t>HMS-funn fra prosjektet (inkludert tips og råd)</a:t>
            </a:r>
          </a:p>
          <a:p>
            <a:r>
              <a:rPr lang="nb-NO" dirty="0"/>
              <a:t>Fem bedrifter har deltatt i prosjektet, hvorav en bedrift deltok med to anlegg. Alle seks anleggene har hatt to workshops hvor verneombud, tillitsvalgt, ledelse og HMS har diskutert hvordan de jobber med HMS, samt forslag til endringer og forbedringer. En ekstern prosessleder fra Safetec har hatt ansvar for å lede workshopene.</a:t>
            </a:r>
          </a:p>
          <a:p>
            <a:r>
              <a:rPr lang="nb-NO" dirty="0"/>
              <a:t>Tilbakemeldinger fra de som har deltatt i prosjektet er at det har hatt en positiv effekt at ansatte og ledelse sitter sammen og reflekterer over HMS-tema. </a:t>
            </a:r>
            <a:r>
              <a:rPr lang="nb-NO" dirty="0">
                <a:cs typeface="Calibri"/>
              </a:rPr>
              <a:t>Både tillitsvalgte, vernetjeneste og ledelse mener at det er behov for større grad av involvering i forbedringer, endringer og HMS.</a:t>
            </a:r>
            <a:endParaRPr lang="nb-NO" dirty="0"/>
          </a:p>
          <a:p>
            <a:r>
              <a:rPr lang="nb-NO" dirty="0"/>
              <a:t>Flere sier de har blitt bevisstgjort på egne roller som verneombud og tillitsvalgte, i tillegg til å ha fått en økt respekt for både egne og hverandres roller.</a:t>
            </a:r>
          </a:p>
          <a:p>
            <a:r>
              <a:rPr lang="nb-NO" dirty="0"/>
              <a:t>Utøvelse av driftsnær ledelse og driftsnær HMS har betydning for HMS.</a:t>
            </a:r>
          </a:p>
          <a:p>
            <a:r>
              <a:rPr lang="nb-NO" sz="1600" dirty="0">
                <a:cs typeface="Calibri"/>
              </a:rPr>
              <a:t>Rammebetingelser, som størrelse på anlegg, anleggets fysiske utforming, hva som gjenvinnes og eierskap har betydning for partssamarbeid og HMS. De overnevnte forholdene blir ikke behandlet spesifikt i denne veilederen. </a:t>
            </a:r>
          </a:p>
          <a:p>
            <a:r>
              <a:rPr lang="nb-NO" sz="1600" dirty="0">
                <a:cs typeface="Calibri"/>
              </a:rPr>
              <a:t>I denne veilederen er det først og fremst fokus på partssamarbeid lokalt på anlegg. Veilederen er likevel også relevant for sentrale fora, </a:t>
            </a:r>
            <a:r>
              <a:rPr lang="nb-NO" sz="1600">
                <a:cs typeface="Calibri"/>
              </a:rPr>
              <a:t>eksempelvis AMU.</a:t>
            </a:r>
            <a:endParaRPr lang="nb-NO" sz="1600" dirty="0">
              <a:cs typeface="Calibri"/>
            </a:endParaRPr>
          </a:p>
          <a:p>
            <a:pPr marL="0" indent="0">
              <a:buNone/>
            </a:pPr>
            <a:endParaRPr lang="nb-NO" dirty="0"/>
          </a:p>
        </p:txBody>
      </p:sp>
    </p:spTree>
    <p:extLst>
      <p:ext uri="{BB962C8B-B14F-4D97-AF65-F5344CB8AC3E}">
        <p14:creationId xmlns:p14="http://schemas.microsoft.com/office/powerpoint/2010/main" val="2528222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73B9D00-D250-FC1F-11BD-1753608BBA13}"/>
              </a:ext>
            </a:extLst>
          </p:cNvPr>
          <p:cNvSpPr>
            <a:spLocks noGrp="1"/>
          </p:cNvSpPr>
          <p:nvPr>
            <p:ph sz="half" idx="2"/>
          </p:nvPr>
        </p:nvSpPr>
        <p:spPr/>
        <p:txBody>
          <a:bodyPr/>
          <a:lstStyle/>
          <a:p>
            <a:r>
              <a:rPr lang="nb-NO" dirty="0"/>
              <a:t>Hvordan tar du som leder imot dårlige nyheter?</a:t>
            </a:r>
          </a:p>
          <a:p>
            <a:r>
              <a:rPr lang="nb-NO" dirty="0"/>
              <a:t>Din reaksjon har direkte innvirkning på hvordan dine kollegaer tenker rundt sikkerhet, læring og forbedring.</a:t>
            </a:r>
          </a:p>
          <a:p>
            <a:r>
              <a:rPr lang="nb-NO" dirty="0"/>
              <a:t>Dette handler ikke bare om ord, men like mye om toneleie, kroppsspråk og handlinger.</a:t>
            </a:r>
            <a:endParaRPr lang="en-US" dirty="0"/>
          </a:p>
        </p:txBody>
      </p:sp>
      <p:graphicFrame>
        <p:nvGraphicFramePr>
          <p:cNvPr id="7" name="Tabell 7">
            <a:extLst>
              <a:ext uri="{FF2B5EF4-FFF2-40B4-BE49-F238E27FC236}">
                <a16:creationId xmlns:a16="http://schemas.microsoft.com/office/drawing/2014/main" id="{489B27FF-CC4E-A17A-2E65-61A327126327}"/>
              </a:ext>
            </a:extLst>
          </p:cNvPr>
          <p:cNvGraphicFramePr>
            <a:graphicFrameLocks noGrp="1"/>
          </p:cNvGraphicFramePr>
          <p:nvPr>
            <p:ph sz="half" idx="14"/>
            <p:extLst>
              <p:ext uri="{D42A27DB-BD31-4B8C-83A1-F6EECF244321}">
                <p14:modId xmlns:p14="http://schemas.microsoft.com/office/powerpoint/2010/main" val="3162980104"/>
              </p:ext>
            </p:extLst>
          </p:nvPr>
        </p:nvGraphicFramePr>
        <p:xfrm>
          <a:off x="6466451" y="2376485"/>
          <a:ext cx="4737100" cy="4423219"/>
        </p:xfrm>
        <a:graphic>
          <a:graphicData uri="http://schemas.openxmlformats.org/drawingml/2006/table">
            <a:tbl>
              <a:tblPr firstRow="1" bandRow="1">
                <a:tableStyleId>{5C22544A-7EE6-4342-B048-85BDC9FD1C3A}</a:tableStyleId>
              </a:tblPr>
              <a:tblGrid>
                <a:gridCol w="2368550">
                  <a:extLst>
                    <a:ext uri="{9D8B030D-6E8A-4147-A177-3AD203B41FA5}">
                      <a16:colId xmlns:a16="http://schemas.microsoft.com/office/drawing/2014/main" val="3058800950"/>
                    </a:ext>
                  </a:extLst>
                </a:gridCol>
                <a:gridCol w="2368550">
                  <a:extLst>
                    <a:ext uri="{9D8B030D-6E8A-4147-A177-3AD203B41FA5}">
                      <a16:colId xmlns:a16="http://schemas.microsoft.com/office/drawing/2014/main" val="221980025"/>
                    </a:ext>
                  </a:extLst>
                </a:gridCol>
              </a:tblGrid>
              <a:tr h="491299">
                <a:tc>
                  <a:txBody>
                    <a:bodyPr/>
                    <a:lstStyle/>
                    <a:p>
                      <a:pPr algn="ctr"/>
                      <a:r>
                        <a:rPr lang="nb-NO" dirty="0"/>
                        <a:t>Fra</a:t>
                      </a:r>
                      <a:endParaRPr lang="en-US" dirty="0"/>
                    </a:p>
                  </a:txBody>
                  <a:tcPr/>
                </a:tc>
                <a:tc>
                  <a:txBody>
                    <a:bodyPr/>
                    <a:lstStyle/>
                    <a:p>
                      <a:pPr algn="ctr"/>
                      <a:r>
                        <a:rPr lang="nb-NO" dirty="0"/>
                        <a:t>Til</a:t>
                      </a:r>
                      <a:endParaRPr lang="en-US" dirty="0"/>
                    </a:p>
                  </a:txBody>
                  <a:tcPr/>
                </a:tc>
                <a:extLst>
                  <a:ext uri="{0D108BD9-81ED-4DB2-BD59-A6C34878D82A}">
                    <a16:rowId xmlns:a16="http://schemas.microsoft.com/office/drawing/2014/main" val="3515213444"/>
                  </a:ext>
                </a:extLst>
              </a:tr>
              <a:tr h="370840">
                <a:tc>
                  <a:txBody>
                    <a:bodyPr/>
                    <a:lstStyle/>
                    <a:p>
                      <a:r>
                        <a:rPr lang="nb-NO" dirty="0"/>
                        <a:t>Hvem hadde ansvaret?</a:t>
                      </a:r>
                      <a:endParaRPr lang="en-US" dirty="0"/>
                    </a:p>
                  </a:txBody>
                  <a:tcPr/>
                </a:tc>
                <a:tc>
                  <a:txBody>
                    <a:bodyPr/>
                    <a:lstStyle/>
                    <a:p>
                      <a:r>
                        <a:rPr lang="nb-NO" dirty="0"/>
                        <a:t>Hvilke forhold bidro til hendelsen?</a:t>
                      </a:r>
                      <a:endParaRPr lang="en-US" dirty="0"/>
                    </a:p>
                  </a:txBody>
                  <a:tcPr/>
                </a:tc>
                <a:extLst>
                  <a:ext uri="{0D108BD9-81ED-4DB2-BD59-A6C34878D82A}">
                    <a16:rowId xmlns:a16="http://schemas.microsoft.com/office/drawing/2014/main" val="1583241232"/>
                  </a:ext>
                </a:extLst>
              </a:tr>
              <a:tr h="370840">
                <a:tc>
                  <a:txBody>
                    <a:bodyPr/>
                    <a:lstStyle/>
                    <a:p>
                      <a:r>
                        <a:rPr lang="nb-NO" dirty="0"/>
                        <a:t>Ledere må be de som utfører jobben om å skjerpe seg</a:t>
                      </a:r>
                      <a:endParaRPr lang="en-US" dirty="0"/>
                    </a:p>
                  </a:txBody>
                  <a:tcPr/>
                </a:tc>
                <a:tc>
                  <a:txBody>
                    <a:bodyPr/>
                    <a:lstStyle/>
                    <a:p>
                      <a:r>
                        <a:rPr lang="nb-NO" dirty="0"/>
                        <a:t>Ledere må forstå hva som hindrer de ansatte i å jobbe sikkert</a:t>
                      </a:r>
                      <a:endParaRPr lang="en-US" dirty="0"/>
                    </a:p>
                  </a:txBody>
                  <a:tcPr/>
                </a:tc>
                <a:extLst>
                  <a:ext uri="{0D108BD9-81ED-4DB2-BD59-A6C34878D82A}">
                    <a16:rowId xmlns:a16="http://schemas.microsoft.com/office/drawing/2014/main" val="1647454471"/>
                  </a:ext>
                </a:extLst>
              </a:tr>
              <a:tr h="370840">
                <a:tc>
                  <a:txBody>
                    <a:bodyPr/>
                    <a:lstStyle/>
                    <a:p>
                      <a:r>
                        <a:rPr lang="nb-NO" dirty="0"/>
                        <a:t>Følg reglene, ellers har du ikke noe her å gjøre</a:t>
                      </a:r>
                      <a:endParaRPr lang="en-US" dirty="0"/>
                    </a:p>
                  </a:txBody>
                  <a:tcPr/>
                </a:tc>
                <a:tc>
                  <a:txBody>
                    <a:bodyPr/>
                    <a:lstStyle/>
                    <a:p>
                      <a:r>
                        <a:rPr lang="nb-NO" dirty="0"/>
                        <a:t>Følg reglene. Er det vanskelig, ta det opp</a:t>
                      </a:r>
                      <a:endParaRPr lang="en-US" dirty="0"/>
                    </a:p>
                  </a:txBody>
                  <a:tcPr/>
                </a:tc>
                <a:extLst>
                  <a:ext uri="{0D108BD9-81ED-4DB2-BD59-A6C34878D82A}">
                    <a16:rowId xmlns:a16="http://schemas.microsoft.com/office/drawing/2014/main" val="298252371"/>
                  </a:ext>
                </a:extLst>
              </a:tr>
              <a:tr h="370840">
                <a:tc>
                  <a:txBody>
                    <a:bodyPr/>
                    <a:lstStyle/>
                    <a:p>
                      <a:r>
                        <a:rPr lang="nb-NO" dirty="0"/>
                        <a:t>Hva er risikoene?</a:t>
                      </a:r>
                      <a:endParaRPr lang="en-US" dirty="0"/>
                    </a:p>
                  </a:txBody>
                  <a:tcPr/>
                </a:tc>
                <a:tc>
                  <a:txBody>
                    <a:bodyPr/>
                    <a:lstStyle/>
                    <a:p>
                      <a:r>
                        <a:rPr lang="nb-NO" dirty="0"/>
                        <a:t>Hva er risikoene – Men også; Hva gjør oppgavene vanskelige?</a:t>
                      </a:r>
                      <a:endParaRPr lang="en-US" dirty="0"/>
                    </a:p>
                  </a:txBody>
                  <a:tcPr/>
                </a:tc>
                <a:extLst>
                  <a:ext uri="{0D108BD9-81ED-4DB2-BD59-A6C34878D82A}">
                    <a16:rowId xmlns:a16="http://schemas.microsoft.com/office/drawing/2014/main" val="256166382"/>
                  </a:ext>
                </a:extLst>
              </a:tr>
            </a:tbl>
          </a:graphicData>
        </a:graphic>
      </p:graphicFrame>
      <p:sp>
        <p:nvSpPr>
          <p:cNvPr id="6" name="Tittel 5">
            <a:extLst>
              <a:ext uri="{FF2B5EF4-FFF2-40B4-BE49-F238E27FC236}">
                <a16:creationId xmlns:a16="http://schemas.microsoft.com/office/drawing/2014/main" id="{263209BF-7E70-CB78-C876-D26525E49405}"/>
              </a:ext>
            </a:extLst>
          </p:cNvPr>
          <p:cNvSpPr>
            <a:spLocks noGrp="1"/>
          </p:cNvSpPr>
          <p:nvPr>
            <p:ph type="title"/>
          </p:nvPr>
        </p:nvSpPr>
        <p:spPr/>
        <p:txBody>
          <a:bodyPr/>
          <a:lstStyle/>
          <a:p>
            <a:r>
              <a:rPr lang="nb-NO" dirty="0"/>
              <a:t>Hvordan ledere responderer har stor betydning</a:t>
            </a:r>
            <a:endParaRPr lang="en-US" dirty="0"/>
          </a:p>
        </p:txBody>
      </p:sp>
      <p:sp>
        <p:nvSpPr>
          <p:cNvPr id="9" name="TextBox 8">
            <a:extLst>
              <a:ext uri="{FF2B5EF4-FFF2-40B4-BE49-F238E27FC236}">
                <a16:creationId xmlns:a16="http://schemas.microsoft.com/office/drawing/2014/main" id="{A402CBCB-076E-D54C-5C3F-1A69939D3C8C}"/>
              </a:ext>
            </a:extLst>
          </p:cNvPr>
          <p:cNvSpPr txBox="1"/>
          <p:nvPr/>
        </p:nvSpPr>
        <p:spPr>
          <a:xfrm>
            <a:off x="6096000" y="1678220"/>
            <a:ext cx="6094990" cy="369332"/>
          </a:xfrm>
          <a:prstGeom prst="rect">
            <a:avLst/>
          </a:prstGeom>
          <a:noFill/>
        </p:spPr>
        <p:txBody>
          <a:bodyPr wrap="square">
            <a:spAutoFit/>
          </a:bodyPr>
          <a:lstStyle/>
          <a:p>
            <a:r>
              <a:rPr lang="nb-NO" dirty="0"/>
              <a:t>Mange ledere må lære seg et nytt språk</a:t>
            </a:r>
          </a:p>
        </p:txBody>
      </p:sp>
    </p:spTree>
    <p:extLst>
      <p:ext uri="{BB962C8B-B14F-4D97-AF65-F5344CB8AC3E}">
        <p14:creationId xmlns:p14="http://schemas.microsoft.com/office/powerpoint/2010/main" val="63121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994E45C-ABA4-EFAD-4FF8-C0223835B8C5}"/>
              </a:ext>
            </a:extLst>
          </p:cNvPr>
          <p:cNvSpPr>
            <a:spLocks noGrp="1"/>
          </p:cNvSpPr>
          <p:nvPr>
            <p:ph sz="half" idx="2"/>
          </p:nvPr>
        </p:nvSpPr>
        <p:spPr>
          <a:xfrm>
            <a:off x="989265" y="2233191"/>
            <a:ext cx="4736286" cy="3889050"/>
          </a:xfrm>
        </p:spPr>
        <p:txBody>
          <a:bodyPr>
            <a:normAutofit/>
          </a:bodyPr>
          <a:lstStyle/>
          <a:p>
            <a:r>
              <a:rPr lang="nb-NO" dirty="0"/>
              <a:t>Det er alltid variasjon mellom hvordan vi tenker oss at arbeidet skal utføres og hvordan det ser ut i virkeligheten. Figuren viser forskjeller mellom det vi planlegger (den sorte linjen) og slik det ble i praksis (de blå linjene)</a:t>
            </a:r>
          </a:p>
          <a:p>
            <a:r>
              <a:rPr lang="nb-NO" dirty="0"/>
              <a:t>Det er mange grunner til slike forskjeller:</a:t>
            </a:r>
          </a:p>
          <a:p>
            <a:pPr lvl="1"/>
            <a:r>
              <a:rPr lang="nb-NO" dirty="0"/>
              <a:t>Vi tilpasser oss endringer</a:t>
            </a:r>
          </a:p>
          <a:p>
            <a:pPr lvl="1"/>
            <a:r>
              <a:rPr lang="nb-NO" dirty="0"/>
              <a:t>Vi justerer og forbedrer måten vi jobber på</a:t>
            </a:r>
          </a:p>
          <a:p>
            <a:pPr lvl="1"/>
            <a:r>
              <a:rPr lang="nb-NO" dirty="0"/>
              <a:t>Vi løser problemer som dukker opp</a:t>
            </a:r>
          </a:p>
          <a:p>
            <a:pPr lvl="1"/>
            <a:r>
              <a:rPr lang="nb-NO" dirty="0"/>
              <a:t>Vi prioriterer mellom ulike mål</a:t>
            </a:r>
          </a:p>
          <a:p>
            <a:r>
              <a:rPr lang="nb-NO" dirty="0"/>
              <a:t>Vanligvis er denne variasjonen uproblematisk, men den kan også bli farlig</a:t>
            </a:r>
          </a:p>
          <a:p>
            <a:r>
              <a:rPr lang="nb-NO" dirty="0"/>
              <a:t>Det er mye god læring i å snakke med de som er ute i anlegget om slik variasjon. </a:t>
            </a:r>
          </a:p>
          <a:p>
            <a:pPr lvl="1"/>
            <a:endParaRPr lang="nb-NO" dirty="0"/>
          </a:p>
        </p:txBody>
      </p:sp>
      <p:sp>
        <p:nvSpPr>
          <p:cNvPr id="2" name="Tittel 1">
            <a:extLst>
              <a:ext uri="{FF2B5EF4-FFF2-40B4-BE49-F238E27FC236}">
                <a16:creationId xmlns:a16="http://schemas.microsoft.com/office/drawing/2014/main" id="{6C27328A-922A-D2D8-ADE6-1B24A9D074AB}"/>
              </a:ext>
            </a:extLst>
          </p:cNvPr>
          <p:cNvSpPr>
            <a:spLocks noGrp="1"/>
          </p:cNvSpPr>
          <p:nvPr>
            <p:ph type="title"/>
          </p:nvPr>
        </p:nvSpPr>
        <p:spPr/>
        <p:txBody>
          <a:bodyPr/>
          <a:lstStyle/>
          <a:p>
            <a:r>
              <a:rPr lang="nb-NO" dirty="0"/>
              <a:t>De som er ute i anlegget er ekspertene</a:t>
            </a:r>
            <a:endParaRPr lang="en-US" dirty="0"/>
          </a:p>
        </p:txBody>
      </p:sp>
      <p:sp>
        <p:nvSpPr>
          <p:cNvPr id="11" name="TekstSylinder 10">
            <a:extLst>
              <a:ext uri="{FF2B5EF4-FFF2-40B4-BE49-F238E27FC236}">
                <a16:creationId xmlns:a16="http://schemas.microsoft.com/office/drawing/2014/main" id="{83BD8A0F-8F7C-899A-20F5-A62C0788597C}"/>
              </a:ext>
            </a:extLst>
          </p:cNvPr>
          <p:cNvSpPr txBox="1"/>
          <p:nvPr/>
        </p:nvSpPr>
        <p:spPr>
          <a:xfrm>
            <a:off x="9367214" y="4643724"/>
            <a:ext cx="1133606" cy="584775"/>
          </a:xfrm>
          <a:prstGeom prst="rect">
            <a:avLst/>
          </a:prstGeom>
          <a:noFill/>
        </p:spPr>
        <p:txBody>
          <a:bodyPr wrap="square" rtlCol="0">
            <a:spAutoFit/>
          </a:bodyPr>
          <a:lstStyle/>
          <a:p>
            <a:r>
              <a:rPr lang="nb-NO" sz="1600" b="1" dirty="0">
                <a:solidFill>
                  <a:schemeClr val="bg1"/>
                </a:solidFill>
              </a:rPr>
              <a:t>Vanligvis vellykket</a:t>
            </a:r>
            <a:endParaRPr lang="en-US" sz="1600" b="1" dirty="0">
              <a:solidFill>
                <a:schemeClr val="bg1"/>
              </a:solidFill>
            </a:endParaRPr>
          </a:p>
        </p:txBody>
      </p:sp>
      <p:pic>
        <p:nvPicPr>
          <p:cNvPr id="4" name="Content Placeholder 4">
            <a:extLst>
              <a:ext uri="{FF2B5EF4-FFF2-40B4-BE49-F238E27FC236}">
                <a16:creationId xmlns:a16="http://schemas.microsoft.com/office/drawing/2014/main" id="{73ED8E5C-D0A7-483B-97F8-16F53084FB1F}"/>
              </a:ext>
            </a:extLst>
          </p:cNvPr>
          <p:cNvPicPr>
            <a:picLocks noGrp="1" noChangeAspect="1"/>
          </p:cNvPicPr>
          <p:nvPr/>
        </p:nvPicPr>
        <p:blipFill>
          <a:blip r:embed="rId2"/>
          <a:stretch>
            <a:fillRect/>
          </a:stretch>
        </p:blipFill>
        <p:spPr>
          <a:xfrm>
            <a:off x="6241304" y="3117952"/>
            <a:ext cx="4961431" cy="2269854"/>
          </a:xfrm>
          <a:prstGeom prst="rect">
            <a:avLst/>
          </a:prstGeom>
          <a:noFill/>
        </p:spPr>
      </p:pic>
    </p:spTree>
    <p:extLst>
      <p:ext uri="{BB962C8B-B14F-4D97-AF65-F5344CB8AC3E}">
        <p14:creationId xmlns:p14="http://schemas.microsoft.com/office/powerpoint/2010/main" val="9598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91E64E-581C-18F9-6FA9-931C59BA6605}"/>
              </a:ext>
            </a:extLst>
          </p:cNvPr>
          <p:cNvSpPr>
            <a:spLocks noGrp="1"/>
          </p:cNvSpPr>
          <p:nvPr>
            <p:ph type="title"/>
          </p:nvPr>
        </p:nvSpPr>
        <p:spPr/>
        <p:txBody>
          <a:bodyPr/>
          <a:lstStyle/>
          <a:p>
            <a:r>
              <a:rPr lang="nb-NO" dirty="0"/>
              <a:t>HMS: Funn fra prosjektet (+ tips og råd)</a:t>
            </a:r>
            <a:endParaRPr lang="en-US" dirty="0"/>
          </a:p>
        </p:txBody>
      </p:sp>
    </p:spTree>
    <p:extLst>
      <p:ext uri="{BB962C8B-B14F-4D97-AF65-F5344CB8AC3E}">
        <p14:creationId xmlns:p14="http://schemas.microsoft.com/office/powerpoint/2010/main" val="380577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F937CD7-488D-6DDC-399F-14F11D504ECF}"/>
              </a:ext>
            </a:extLst>
          </p:cNvPr>
          <p:cNvSpPr>
            <a:spLocks noGrp="1"/>
          </p:cNvSpPr>
          <p:nvPr>
            <p:ph sz="half" idx="2"/>
          </p:nvPr>
        </p:nvSpPr>
        <p:spPr/>
        <p:txBody>
          <a:bodyPr>
            <a:normAutofit/>
          </a:bodyPr>
          <a:lstStyle/>
          <a:p>
            <a:r>
              <a:rPr lang="nb-NO" dirty="0">
                <a:ea typeface="+mn-lt"/>
                <a:cs typeface="+mn-lt"/>
              </a:rPr>
              <a:t>De fleste anleggene som er med i prosjektet, har en sentralisert HMS avdeling/enhet: i flere av workshopene kom det frem at det er en forskjell i hva som vektlegges som viktig i å bedre sikkerheten mellom sentralisert HMS og den daglige driften. </a:t>
            </a:r>
          </a:p>
          <a:p>
            <a:r>
              <a:rPr lang="nb-NO" dirty="0">
                <a:ea typeface="+mn-lt"/>
                <a:cs typeface="+mn-lt"/>
              </a:rPr>
              <a:t>Ett eksempel er at sentralisert HMS kan være mer opptatt av antall rapporteringer mens anleggene kan være mer opptatt av kvalitet og nytte. </a:t>
            </a:r>
          </a:p>
          <a:p>
            <a:r>
              <a:rPr lang="nb-NO" dirty="0">
                <a:ea typeface="+mn-lt"/>
                <a:cs typeface="+mn-lt"/>
              </a:rPr>
              <a:t>Dette kan beskrives som en "frikobling" mellom sentralisert HMS og den daglige driften i anleggene</a:t>
            </a:r>
          </a:p>
          <a:p>
            <a:endParaRPr lang="nb-NO" dirty="0">
              <a:ea typeface="+mn-lt"/>
              <a:cs typeface="+mn-lt"/>
            </a:endParaRPr>
          </a:p>
          <a:p>
            <a:endParaRPr lang="nb-NO" dirty="0"/>
          </a:p>
        </p:txBody>
      </p:sp>
      <p:sp>
        <p:nvSpPr>
          <p:cNvPr id="4" name="Plassholder for tekst 3">
            <a:extLst>
              <a:ext uri="{FF2B5EF4-FFF2-40B4-BE49-F238E27FC236}">
                <a16:creationId xmlns:a16="http://schemas.microsoft.com/office/drawing/2014/main" id="{D1677E1C-882F-5A15-424A-47126BEA2484}"/>
              </a:ext>
            </a:extLst>
          </p:cNvPr>
          <p:cNvSpPr>
            <a:spLocks noGrp="1"/>
          </p:cNvSpPr>
          <p:nvPr>
            <p:ph type="body" idx="13"/>
          </p:nvPr>
        </p:nvSpPr>
        <p:spPr>
          <a:xfrm>
            <a:off x="6489733" y="1563889"/>
            <a:ext cx="4736286" cy="590931"/>
          </a:xfrm>
        </p:spPr>
        <p:txBody>
          <a:bodyPr/>
          <a:lstStyle/>
          <a:p>
            <a:r>
              <a:rPr lang="nb-NO" dirty="0"/>
              <a:t>Tips og råd for HMS organisering: Driftsnær HMS</a:t>
            </a:r>
            <a:endParaRPr lang="en-US" dirty="0"/>
          </a:p>
        </p:txBody>
      </p:sp>
      <p:sp>
        <p:nvSpPr>
          <p:cNvPr id="5" name="Plassholder for innhold 4">
            <a:extLst>
              <a:ext uri="{FF2B5EF4-FFF2-40B4-BE49-F238E27FC236}">
                <a16:creationId xmlns:a16="http://schemas.microsoft.com/office/drawing/2014/main" id="{BFB258F6-90AE-1EF1-2075-5E63C2023C24}"/>
              </a:ext>
            </a:extLst>
          </p:cNvPr>
          <p:cNvSpPr>
            <a:spLocks noGrp="1"/>
          </p:cNvSpPr>
          <p:nvPr>
            <p:ph sz="half" idx="14"/>
          </p:nvPr>
        </p:nvSpPr>
        <p:spPr/>
        <p:txBody>
          <a:bodyPr>
            <a:normAutofit/>
          </a:bodyPr>
          <a:lstStyle/>
          <a:p>
            <a:r>
              <a:rPr lang="nb-NO" dirty="0">
                <a:ea typeface="+mn-lt"/>
                <a:cs typeface="+mn-lt"/>
              </a:rPr>
              <a:t>HMS ressurs/partner med jevne mellomrom følge deler av en vanlig dag på jobben ute i anlegget -&gt; ikke det samme som de faste vernerundene eller årlige risikovurderingene</a:t>
            </a:r>
          </a:p>
          <a:p>
            <a:r>
              <a:rPr lang="nb-NO" dirty="0">
                <a:ea typeface="+mn-lt"/>
                <a:cs typeface="+mn-lt"/>
              </a:rPr>
              <a:t>Dette bidrar til mer driftsnær HMS, viktig for å sikre enda bedre forståelse for hva den daglige driften ute i anlegget innebærer, større forståelse for hva som kan oppstå ute i anlegget under arbeid– erfart med egne øyne, som kan komme til nytte i sikkerhetsarbeidet.</a:t>
            </a:r>
          </a:p>
          <a:p>
            <a:r>
              <a:rPr lang="nb-NO" dirty="0">
                <a:ea typeface="+mn-lt"/>
                <a:cs typeface="+mn-lt"/>
              </a:rPr>
              <a:t>Denne type informasjon et det krevende å få tak i gjennom rapporteringssystemer.  </a:t>
            </a:r>
          </a:p>
        </p:txBody>
      </p:sp>
      <p:sp>
        <p:nvSpPr>
          <p:cNvPr id="6" name="Tittel 5">
            <a:extLst>
              <a:ext uri="{FF2B5EF4-FFF2-40B4-BE49-F238E27FC236}">
                <a16:creationId xmlns:a16="http://schemas.microsoft.com/office/drawing/2014/main" id="{2BCD1C42-4F9B-FF28-B615-945C2911AB5E}"/>
              </a:ext>
            </a:extLst>
          </p:cNvPr>
          <p:cNvSpPr>
            <a:spLocks noGrp="1"/>
          </p:cNvSpPr>
          <p:nvPr>
            <p:ph type="title"/>
          </p:nvPr>
        </p:nvSpPr>
        <p:spPr/>
        <p:txBody>
          <a:bodyPr/>
          <a:lstStyle/>
          <a:p>
            <a:r>
              <a:rPr lang="nb-NO" dirty="0"/>
              <a:t>HMS organisering  - driftsnær HMS </a:t>
            </a:r>
            <a:endParaRPr lang="en-US" dirty="0"/>
          </a:p>
        </p:txBody>
      </p:sp>
    </p:spTree>
    <p:extLst>
      <p:ext uri="{BB962C8B-B14F-4D97-AF65-F5344CB8AC3E}">
        <p14:creationId xmlns:p14="http://schemas.microsoft.com/office/powerpoint/2010/main" val="12304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C074543-7E4A-6DF6-632A-C0661061D243}"/>
              </a:ext>
            </a:extLst>
          </p:cNvPr>
          <p:cNvSpPr>
            <a:spLocks noGrp="1"/>
          </p:cNvSpPr>
          <p:nvPr>
            <p:ph type="body" idx="1"/>
          </p:nvPr>
        </p:nvSpPr>
        <p:spPr/>
        <p:txBody>
          <a:bodyPr/>
          <a:lstStyle/>
          <a:p>
            <a:r>
              <a:rPr lang="nb-NO" dirty="0"/>
              <a:t>I dag</a:t>
            </a:r>
            <a:endParaRPr lang="en-US" dirty="0"/>
          </a:p>
        </p:txBody>
      </p:sp>
      <p:sp>
        <p:nvSpPr>
          <p:cNvPr id="3" name="Plassholder for innhold 2">
            <a:extLst>
              <a:ext uri="{FF2B5EF4-FFF2-40B4-BE49-F238E27FC236}">
                <a16:creationId xmlns:a16="http://schemas.microsoft.com/office/drawing/2014/main" id="{97A3948E-817B-F2FA-7A30-2E9AD528BF2C}"/>
              </a:ext>
            </a:extLst>
          </p:cNvPr>
          <p:cNvSpPr>
            <a:spLocks noGrp="1"/>
          </p:cNvSpPr>
          <p:nvPr>
            <p:ph sz="half" idx="2"/>
          </p:nvPr>
        </p:nvSpPr>
        <p:spPr/>
        <p:txBody>
          <a:bodyPr>
            <a:normAutofit/>
          </a:bodyPr>
          <a:lstStyle/>
          <a:p>
            <a:r>
              <a:rPr lang="nb-NO" dirty="0">
                <a:cs typeface="Calibri"/>
              </a:rPr>
              <a:t>Workshopene på de seks anleggene som er med i dette prosjektet, viser at det er mer å hente når det gjelder å få folk til å rapportere avvik, hendelser og nesten-hendelser</a:t>
            </a:r>
          </a:p>
          <a:p>
            <a:r>
              <a:rPr lang="nb-NO" dirty="0">
                <a:cs typeface="Calibri"/>
              </a:rPr>
              <a:t>Tilbakemeldingene fra verneombud og tillitsvalgte er at det kan oppleves som liten vits i å rapportere fordi de ikke får tilbakemeldinger på hva som skjer/tar lang tid før avvik blir lukket:</a:t>
            </a:r>
            <a:endParaRPr lang="nb-NO" dirty="0">
              <a:ea typeface="Calibri"/>
              <a:cs typeface="Calibri"/>
            </a:endParaRPr>
          </a:p>
          <a:p>
            <a:pPr marL="285750" indent="-285750">
              <a:buChar char="•"/>
            </a:pPr>
            <a:r>
              <a:rPr lang="nb-NO" dirty="0">
                <a:cs typeface="Calibri"/>
              </a:rPr>
              <a:t>Dette er kjente problemstillinger også i andre bransjer, som for eksempel olje og gass</a:t>
            </a:r>
            <a:endParaRPr lang="nb-NO" dirty="0">
              <a:ea typeface="Calibri"/>
              <a:cs typeface="Calibri"/>
            </a:endParaRPr>
          </a:p>
        </p:txBody>
      </p:sp>
      <p:sp>
        <p:nvSpPr>
          <p:cNvPr id="4" name="Plassholder for tekst 3">
            <a:extLst>
              <a:ext uri="{FF2B5EF4-FFF2-40B4-BE49-F238E27FC236}">
                <a16:creationId xmlns:a16="http://schemas.microsoft.com/office/drawing/2014/main" id="{CD56F00F-0D0E-E964-4577-99C38B14F342}"/>
              </a:ext>
            </a:extLst>
          </p:cNvPr>
          <p:cNvSpPr>
            <a:spLocks noGrp="1"/>
          </p:cNvSpPr>
          <p:nvPr>
            <p:ph type="body" idx="13"/>
          </p:nvPr>
        </p:nvSpPr>
        <p:spPr>
          <a:xfrm>
            <a:off x="6489733" y="1612337"/>
            <a:ext cx="4736286" cy="590931"/>
          </a:xfrm>
        </p:spPr>
        <p:txBody>
          <a:bodyPr/>
          <a:lstStyle/>
          <a:p>
            <a:r>
              <a:rPr lang="nb-NO" dirty="0"/>
              <a:t>Tips og råd for videre arbeid: Rapportering og forbedring</a:t>
            </a:r>
            <a:endParaRPr lang="en-US" dirty="0"/>
          </a:p>
        </p:txBody>
      </p:sp>
      <p:sp>
        <p:nvSpPr>
          <p:cNvPr id="5" name="Plassholder for innhold 4">
            <a:extLst>
              <a:ext uri="{FF2B5EF4-FFF2-40B4-BE49-F238E27FC236}">
                <a16:creationId xmlns:a16="http://schemas.microsoft.com/office/drawing/2014/main" id="{ECBB3420-9A94-08CA-637B-A9806495E452}"/>
              </a:ext>
            </a:extLst>
          </p:cNvPr>
          <p:cNvSpPr>
            <a:spLocks noGrp="1"/>
          </p:cNvSpPr>
          <p:nvPr>
            <p:ph sz="half" idx="14"/>
          </p:nvPr>
        </p:nvSpPr>
        <p:spPr/>
        <p:txBody>
          <a:bodyPr/>
          <a:lstStyle/>
          <a:p>
            <a:r>
              <a:rPr lang="nb-NO" dirty="0">
                <a:cs typeface="Calibri"/>
              </a:rPr>
              <a:t>Fokusere på forbedringsforslagene som er skrevet inn i forbindelse med rapportering - fremfor avvik</a:t>
            </a:r>
          </a:p>
          <a:p>
            <a:r>
              <a:rPr lang="nb-NO" dirty="0">
                <a:cs typeface="Calibri"/>
              </a:rPr>
              <a:t>Sørg for å gi tilbakemelding på hva som skjer/er status</a:t>
            </a:r>
          </a:p>
          <a:p>
            <a:r>
              <a:rPr lang="nb-NO" dirty="0">
                <a:cs typeface="Calibri"/>
              </a:rPr>
              <a:t>Sørg for at ansatte har tilgang til rapporteringssystem</a:t>
            </a:r>
          </a:p>
          <a:p>
            <a:r>
              <a:rPr lang="nb-NO" dirty="0">
                <a:cs typeface="Calibri"/>
              </a:rPr>
              <a:t>Sørg for at ansatte får god opplæring i bruk av systemene </a:t>
            </a:r>
          </a:p>
        </p:txBody>
      </p:sp>
      <p:sp>
        <p:nvSpPr>
          <p:cNvPr id="6" name="Tittel 5">
            <a:extLst>
              <a:ext uri="{FF2B5EF4-FFF2-40B4-BE49-F238E27FC236}">
                <a16:creationId xmlns:a16="http://schemas.microsoft.com/office/drawing/2014/main" id="{AD5B629A-9633-D4DB-AD04-2AB2AE429CF6}"/>
              </a:ext>
            </a:extLst>
          </p:cNvPr>
          <p:cNvSpPr>
            <a:spLocks noGrp="1"/>
          </p:cNvSpPr>
          <p:nvPr>
            <p:ph type="title"/>
          </p:nvPr>
        </p:nvSpPr>
        <p:spPr/>
        <p:txBody>
          <a:bodyPr/>
          <a:lstStyle/>
          <a:p>
            <a:r>
              <a:rPr lang="nb-NO" dirty="0"/>
              <a:t>HMS – rapportering og forbedring</a:t>
            </a:r>
            <a:endParaRPr lang="en-US" dirty="0"/>
          </a:p>
        </p:txBody>
      </p:sp>
    </p:spTree>
    <p:extLst>
      <p:ext uri="{BB962C8B-B14F-4D97-AF65-F5344CB8AC3E}">
        <p14:creationId xmlns:p14="http://schemas.microsoft.com/office/powerpoint/2010/main" val="151049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904D835-BF9B-6E81-D8E6-6F4541AA02FA}"/>
              </a:ext>
            </a:extLst>
          </p:cNvPr>
          <p:cNvSpPr>
            <a:spLocks noGrp="1"/>
          </p:cNvSpPr>
          <p:nvPr>
            <p:ph sz="half" idx="2"/>
          </p:nvPr>
        </p:nvSpPr>
        <p:spPr/>
        <p:txBody>
          <a:bodyPr>
            <a:normAutofit/>
          </a:bodyPr>
          <a:lstStyle/>
          <a:p>
            <a:r>
              <a:rPr lang="nb-NO" dirty="0"/>
              <a:t>Et gjennomgående problem med rapportering, (uavhengig av bransje) er at det er mye som rapporteres som ikke alltid er av god kvalitet</a:t>
            </a:r>
          </a:p>
          <a:p>
            <a:r>
              <a:rPr lang="nb-NO" dirty="0"/>
              <a:t>En rapport som inneholder gode data har verdi. Det er kvaliteten av selve rapporteringen som betyr noe, ikke hvor mange som rapporterer om det samme</a:t>
            </a:r>
          </a:p>
          <a:p>
            <a:r>
              <a:rPr lang="nb-NO" dirty="0">
                <a:ea typeface="+mn-lt"/>
                <a:cs typeface="+mn-lt"/>
              </a:rPr>
              <a:t>I diskusjonene på anleggsbesøkene kom det </a:t>
            </a:r>
            <a:r>
              <a:rPr lang="nb-NO" dirty="0">
                <a:cs typeface="Calibri"/>
              </a:rPr>
              <a:t>frem at flere vegrer seg for å rapportere, blant annet på grunn av: </a:t>
            </a:r>
          </a:p>
          <a:p>
            <a:pPr lvl="1"/>
            <a:r>
              <a:rPr lang="nb-NO" dirty="0"/>
              <a:t>Følelse av å angi kollegaer</a:t>
            </a:r>
          </a:p>
          <a:p>
            <a:pPr lvl="1"/>
            <a:r>
              <a:rPr lang="nb-NO" dirty="0"/>
              <a:t>Redsel for å gjøre feil i rapporteringen</a:t>
            </a:r>
          </a:p>
        </p:txBody>
      </p:sp>
      <p:sp>
        <p:nvSpPr>
          <p:cNvPr id="4" name="Plassholder for tekst 3">
            <a:extLst>
              <a:ext uri="{FF2B5EF4-FFF2-40B4-BE49-F238E27FC236}">
                <a16:creationId xmlns:a16="http://schemas.microsoft.com/office/drawing/2014/main" id="{C943EB32-711D-9FF3-A06B-E8CABD27FDC4}"/>
              </a:ext>
            </a:extLst>
          </p:cNvPr>
          <p:cNvSpPr>
            <a:spLocks noGrp="1"/>
          </p:cNvSpPr>
          <p:nvPr>
            <p:ph type="body" idx="13"/>
          </p:nvPr>
        </p:nvSpPr>
        <p:spPr/>
        <p:txBody>
          <a:bodyPr/>
          <a:lstStyle/>
          <a:p>
            <a:r>
              <a:rPr lang="nb-NO" dirty="0"/>
              <a:t>Tips og råd: Rapportering av hendelser</a:t>
            </a:r>
            <a:endParaRPr lang="en-US" dirty="0"/>
          </a:p>
        </p:txBody>
      </p:sp>
      <p:sp>
        <p:nvSpPr>
          <p:cNvPr id="5" name="Plassholder for innhold 4">
            <a:extLst>
              <a:ext uri="{FF2B5EF4-FFF2-40B4-BE49-F238E27FC236}">
                <a16:creationId xmlns:a16="http://schemas.microsoft.com/office/drawing/2014/main" id="{16E41256-6B9C-F198-7D4A-7044DA1EBB99}"/>
              </a:ext>
            </a:extLst>
          </p:cNvPr>
          <p:cNvSpPr>
            <a:spLocks noGrp="1"/>
          </p:cNvSpPr>
          <p:nvPr>
            <p:ph sz="half" idx="14"/>
          </p:nvPr>
        </p:nvSpPr>
        <p:spPr/>
        <p:txBody>
          <a:bodyPr>
            <a:normAutofit lnSpcReduction="10000"/>
          </a:bodyPr>
          <a:lstStyle/>
          <a:p>
            <a:r>
              <a:rPr lang="nb-NO" dirty="0"/>
              <a:t>Ta en kritisk gjennomgang og diskusjon, og inkluder HMS</a:t>
            </a:r>
          </a:p>
          <a:p>
            <a:pPr lvl="1"/>
            <a:r>
              <a:rPr lang="nb-NO" dirty="0"/>
              <a:t>Hva skal rapporteres?</a:t>
            </a:r>
          </a:p>
          <a:p>
            <a:pPr lvl="1"/>
            <a:r>
              <a:rPr lang="nb-NO" dirty="0"/>
              <a:t>Hvorfor skal det rapporteres?</a:t>
            </a:r>
          </a:p>
          <a:p>
            <a:pPr lvl="1"/>
            <a:r>
              <a:rPr lang="nb-NO" dirty="0"/>
              <a:t>Hva skal det som rapporteres brukes til (forbedringer og endringer, KPI vs. faktisk nytte)</a:t>
            </a:r>
          </a:p>
          <a:p>
            <a:pPr lvl="1"/>
            <a:r>
              <a:rPr lang="nb-NO" dirty="0"/>
              <a:t>Hva er grunnen til at ansatte ikke rapporterer?</a:t>
            </a:r>
          </a:p>
          <a:p>
            <a:pPr lvl="1"/>
            <a:r>
              <a:rPr lang="nb-NO" dirty="0"/>
              <a:t>Er systemene for kompliserte (redsel for å gjøre feil)</a:t>
            </a:r>
          </a:p>
          <a:p>
            <a:pPr lvl="1"/>
            <a:r>
              <a:rPr lang="nb-NO" dirty="0"/>
              <a:t>Når et problem eller avvik er registrert – viktigere å løse det enn å få inn flere registreringer på samme utfordring</a:t>
            </a:r>
            <a:endParaRPr lang="en-US" dirty="0"/>
          </a:p>
        </p:txBody>
      </p:sp>
      <p:sp>
        <p:nvSpPr>
          <p:cNvPr id="6" name="Tittel 5">
            <a:extLst>
              <a:ext uri="{FF2B5EF4-FFF2-40B4-BE49-F238E27FC236}">
                <a16:creationId xmlns:a16="http://schemas.microsoft.com/office/drawing/2014/main" id="{6D927B28-1BDD-C440-1BFB-9CDA75EB2482}"/>
              </a:ext>
            </a:extLst>
          </p:cNvPr>
          <p:cNvSpPr>
            <a:spLocks noGrp="1"/>
          </p:cNvSpPr>
          <p:nvPr>
            <p:ph type="title"/>
          </p:nvPr>
        </p:nvSpPr>
        <p:spPr/>
        <p:txBody>
          <a:bodyPr/>
          <a:lstStyle/>
          <a:p>
            <a:r>
              <a:rPr lang="nb-NO" dirty="0"/>
              <a:t>HMS - rapportering</a:t>
            </a:r>
            <a:endParaRPr lang="en-US" dirty="0"/>
          </a:p>
        </p:txBody>
      </p:sp>
    </p:spTree>
    <p:extLst>
      <p:ext uri="{BB962C8B-B14F-4D97-AF65-F5344CB8AC3E}">
        <p14:creationId xmlns:p14="http://schemas.microsoft.com/office/powerpoint/2010/main" val="298897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321DCD4-86DB-32FC-6E6B-9F8F511CFF10}"/>
              </a:ext>
            </a:extLst>
          </p:cNvPr>
          <p:cNvSpPr>
            <a:spLocks noGrp="1"/>
          </p:cNvSpPr>
          <p:nvPr>
            <p:ph sz="half" idx="2"/>
          </p:nvPr>
        </p:nvSpPr>
        <p:spPr/>
        <p:txBody>
          <a:bodyPr/>
          <a:lstStyle/>
          <a:p>
            <a:r>
              <a:rPr lang="nb-NO" dirty="0">
                <a:cs typeface="Calibri"/>
              </a:rPr>
              <a:t>I workshopene på flere av anleggene ble det diskusjoner om det er for mange ulike HMS systemer: Balansen mellom nødvendigheten av tall for å styre og sette inn tiltak og effekten i en travel, operativ hverdag. I disse diskusjonene kom det frem forskjeller mellom sentralisert HMS (behovet for tall) vs. anleggene (reell verdi i operativ hverdag)</a:t>
            </a:r>
          </a:p>
          <a:p>
            <a:r>
              <a:rPr lang="nb-NO" dirty="0">
                <a:cs typeface="Calibri"/>
              </a:rPr>
              <a:t>Mengden av systemer og er en velkjent problemstilling også i andre bransjer. </a:t>
            </a:r>
          </a:p>
        </p:txBody>
      </p:sp>
      <p:sp>
        <p:nvSpPr>
          <p:cNvPr id="4" name="Plassholder for tekst 3">
            <a:extLst>
              <a:ext uri="{FF2B5EF4-FFF2-40B4-BE49-F238E27FC236}">
                <a16:creationId xmlns:a16="http://schemas.microsoft.com/office/drawing/2014/main" id="{C5457ED7-1D5C-B6AD-EC8C-101663968CEB}"/>
              </a:ext>
            </a:extLst>
          </p:cNvPr>
          <p:cNvSpPr>
            <a:spLocks noGrp="1"/>
          </p:cNvSpPr>
          <p:nvPr>
            <p:ph type="body" idx="13"/>
          </p:nvPr>
        </p:nvSpPr>
        <p:spPr/>
        <p:txBody>
          <a:bodyPr/>
          <a:lstStyle/>
          <a:p>
            <a:r>
              <a:rPr lang="nb-NO" dirty="0"/>
              <a:t>Tips og råd for videre arbeid: Systemer</a:t>
            </a:r>
            <a:endParaRPr lang="en-US" dirty="0"/>
          </a:p>
        </p:txBody>
      </p:sp>
      <p:sp>
        <p:nvSpPr>
          <p:cNvPr id="5" name="Plassholder for innhold 4">
            <a:extLst>
              <a:ext uri="{FF2B5EF4-FFF2-40B4-BE49-F238E27FC236}">
                <a16:creationId xmlns:a16="http://schemas.microsoft.com/office/drawing/2014/main" id="{1C522552-253F-2229-9562-16885D849D33}"/>
              </a:ext>
            </a:extLst>
          </p:cNvPr>
          <p:cNvSpPr>
            <a:spLocks noGrp="1"/>
          </p:cNvSpPr>
          <p:nvPr>
            <p:ph sz="half" idx="14"/>
          </p:nvPr>
        </p:nvSpPr>
        <p:spPr/>
        <p:txBody>
          <a:bodyPr/>
          <a:lstStyle/>
          <a:p>
            <a:r>
              <a:rPr lang="nb-NO" dirty="0">
                <a:cs typeface="Calibri"/>
              </a:rPr>
              <a:t>«Rydd» i systemene; spør dere selv om dere trenger alle eller om det er for mye?</a:t>
            </a:r>
          </a:p>
          <a:p>
            <a:pPr lvl="1"/>
            <a:r>
              <a:rPr lang="nb-NO" dirty="0">
                <a:cs typeface="Calibri"/>
              </a:rPr>
              <a:t>Hvilke av systemene har en reell HMS-verdi?</a:t>
            </a:r>
            <a:endParaRPr lang="nb-NO" dirty="0">
              <a:ea typeface="Calibri"/>
              <a:cs typeface="Calibri"/>
            </a:endParaRPr>
          </a:p>
          <a:p>
            <a:r>
              <a:rPr lang="nb-NO" dirty="0">
                <a:cs typeface="Calibri"/>
              </a:rPr>
              <a:t>Kvalitet på rapporteringer vs. antall</a:t>
            </a:r>
          </a:p>
        </p:txBody>
      </p:sp>
      <p:sp>
        <p:nvSpPr>
          <p:cNvPr id="6" name="Tittel 5">
            <a:extLst>
              <a:ext uri="{FF2B5EF4-FFF2-40B4-BE49-F238E27FC236}">
                <a16:creationId xmlns:a16="http://schemas.microsoft.com/office/drawing/2014/main" id="{431BC012-1EA6-BA4B-2CBB-4ACD2C394557}"/>
              </a:ext>
            </a:extLst>
          </p:cNvPr>
          <p:cNvSpPr>
            <a:spLocks noGrp="1"/>
          </p:cNvSpPr>
          <p:nvPr>
            <p:ph type="title"/>
          </p:nvPr>
        </p:nvSpPr>
        <p:spPr/>
        <p:txBody>
          <a:bodyPr/>
          <a:lstStyle/>
          <a:p>
            <a:r>
              <a:rPr lang="nb-NO" dirty="0"/>
              <a:t>HMS - systemer</a:t>
            </a:r>
            <a:endParaRPr lang="en-US" dirty="0"/>
          </a:p>
        </p:txBody>
      </p:sp>
    </p:spTree>
    <p:extLst>
      <p:ext uri="{BB962C8B-B14F-4D97-AF65-F5344CB8AC3E}">
        <p14:creationId xmlns:p14="http://schemas.microsoft.com/office/powerpoint/2010/main" val="158884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10F453A-5850-5A06-3C6B-B2BDB494455A}"/>
              </a:ext>
            </a:extLst>
          </p:cNvPr>
          <p:cNvSpPr>
            <a:spLocks noGrp="1"/>
          </p:cNvSpPr>
          <p:nvPr>
            <p:ph type="body" idx="1"/>
          </p:nvPr>
        </p:nvSpPr>
        <p:spPr>
          <a:xfrm>
            <a:off x="965979" y="1859354"/>
            <a:ext cx="4736286" cy="590931"/>
          </a:xfrm>
        </p:spPr>
        <p:txBody>
          <a:bodyPr/>
          <a:lstStyle/>
          <a:p>
            <a:r>
              <a:rPr lang="nb-NO" dirty="0"/>
              <a:t>Hvordan oppnå læring av hendelser og nesten-hendelser?</a:t>
            </a:r>
            <a:endParaRPr lang="en-US" dirty="0"/>
          </a:p>
        </p:txBody>
      </p:sp>
      <p:sp>
        <p:nvSpPr>
          <p:cNvPr id="3" name="Plassholder for innhold 2">
            <a:extLst>
              <a:ext uri="{FF2B5EF4-FFF2-40B4-BE49-F238E27FC236}">
                <a16:creationId xmlns:a16="http://schemas.microsoft.com/office/drawing/2014/main" id="{ECDB88AE-6208-0A12-9A63-6F53B1144F67}"/>
              </a:ext>
            </a:extLst>
          </p:cNvPr>
          <p:cNvSpPr>
            <a:spLocks noGrp="1"/>
          </p:cNvSpPr>
          <p:nvPr>
            <p:ph sz="half" idx="2"/>
          </p:nvPr>
        </p:nvSpPr>
        <p:spPr>
          <a:xfrm>
            <a:off x="965979" y="2794023"/>
            <a:ext cx="4736286" cy="3428505"/>
          </a:xfrm>
        </p:spPr>
        <p:txBody>
          <a:bodyPr/>
          <a:lstStyle/>
          <a:p>
            <a:r>
              <a:rPr lang="nb-NO" dirty="0">
                <a:cs typeface="Calibri"/>
              </a:rPr>
              <a:t>Læring var et av temaene i workshopene på anleggene: Tilbakemeldingene og diskusjonene viser at det er en vei å gå for å få til læring</a:t>
            </a:r>
          </a:p>
          <a:p>
            <a:endParaRPr lang="nb-NO" dirty="0">
              <a:cs typeface="Calibri"/>
            </a:endParaRPr>
          </a:p>
        </p:txBody>
      </p:sp>
      <p:sp>
        <p:nvSpPr>
          <p:cNvPr id="4" name="Plassholder for tekst 3">
            <a:extLst>
              <a:ext uri="{FF2B5EF4-FFF2-40B4-BE49-F238E27FC236}">
                <a16:creationId xmlns:a16="http://schemas.microsoft.com/office/drawing/2014/main" id="{07F8FF85-2D48-00F2-F1F3-52A7B5FFFF71}"/>
              </a:ext>
            </a:extLst>
          </p:cNvPr>
          <p:cNvSpPr>
            <a:spLocks noGrp="1"/>
          </p:cNvSpPr>
          <p:nvPr>
            <p:ph type="body" idx="13"/>
          </p:nvPr>
        </p:nvSpPr>
        <p:spPr>
          <a:xfrm>
            <a:off x="6489733" y="1881620"/>
            <a:ext cx="4736286" cy="341632"/>
          </a:xfrm>
        </p:spPr>
        <p:txBody>
          <a:bodyPr/>
          <a:lstStyle/>
          <a:p>
            <a:r>
              <a:rPr lang="nb-NO" dirty="0"/>
              <a:t>Tips og råd: Læring</a:t>
            </a:r>
            <a:endParaRPr lang="en-US" dirty="0"/>
          </a:p>
        </p:txBody>
      </p:sp>
      <p:sp>
        <p:nvSpPr>
          <p:cNvPr id="5" name="Plassholder for innhold 4">
            <a:extLst>
              <a:ext uri="{FF2B5EF4-FFF2-40B4-BE49-F238E27FC236}">
                <a16:creationId xmlns:a16="http://schemas.microsoft.com/office/drawing/2014/main" id="{D1CE1878-AAB7-DDEA-D752-0183C62D1728}"/>
              </a:ext>
            </a:extLst>
          </p:cNvPr>
          <p:cNvSpPr>
            <a:spLocks noGrp="1"/>
          </p:cNvSpPr>
          <p:nvPr>
            <p:ph sz="half" idx="14"/>
          </p:nvPr>
        </p:nvSpPr>
        <p:spPr>
          <a:xfrm>
            <a:off x="6489733" y="2450286"/>
            <a:ext cx="4736286" cy="3875870"/>
          </a:xfrm>
        </p:spPr>
        <p:txBody>
          <a:bodyPr>
            <a:normAutofit fontScale="85000" lnSpcReduction="20000"/>
          </a:bodyPr>
          <a:lstStyle/>
          <a:p>
            <a:r>
              <a:rPr lang="nb-NO" sz="1900" dirty="0"/>
              <a:t>Ta utgangspunkt i beskrivelsene om læring tidligere i presentasjonen </a:t>
            </a:r>
          </a:p>
          <a:p>
            <a:r>
              <a:rPr lang="nb-NO" sz="1900" dirty="0"/>
              <a:t>Har vi gode nok data?</a:t>
            </a:r>
          </a:p>
          <a:p>
            <a:pPr lvl="1"/>
            <a:r>
              <a:rPr lang="nb-NO" sz="1900" dirty="0"/>
              <a:t>Stiller vi de riktige spørsmålene?</a:t>
            </a:r>
          </a:p>
          <a:p>
            <a:pPr lvl="1"/>
            <a:r>
              <a:rPr lang="nb-NO" sz="1900" dirty="0"/>
              <a:t>Kommer vi frem til tiltak som har effekt? </a:t>
            </a:r>
          </a:p>
          <a:p>
            <a:pPr lvl="2"/>
            <a:r>
              <a:rPr lang="nb-NO" sz="1900" dirty="0"/>
              <a:t>Husk at vi ikke kan endre hjernen, men vi kan endre betingelsene vi jobber under</a:t>
            </a:r>
          </a:p>
          <a:p>
            <a:pPr lvl="1"/>
            <a:r>
              <a:rPr lang="nb-NO" sz="1900" dirty="0"/>
              <a:t>Skyld løser ingenting</a:t>
            </a:r>
          </a:p>
          <a:p>
            <a:pPr lvl="1"/>
            <a:endParaRPr lang="nb-NO" sz="1900" dirty="0"/>
          </a:p>
          <a:p>
            <a:r>
              <a:rPr lang="nb-NO" sz="1900" dirty="0"/>
              <a:t>En godt utgangspunkt for læring er at HMS-ansvarlige hele tiden oppdaterer sin innsikt i hva som faktisk foregår ute i anleggene – slik at de er enda bedre i stand til å bidra operativt lokalt</a:t>
            </a:r>
          </a:p>
          <a:p>
            <a:r>
              <a:rPr lang="nb-NO" sz="1900" dirty="0"/>
              <a:t>Læringsark kan være et utgangspunkt for læring, men er i seg selv ikke tilstrekkelig</a:t>
            </a:r>
          </a:p>
          <a:p>
            <a:pPr marL="0" indent="0">
              <a:buNone/>
            </a:pPr>
            <a:endParaRPr lang="en-US" dirty="0"/>
          </a:p>
        </p:txBody>
      </p:sp>
      <p:sp>
        <p:nvSpPr>
          <p:cNvPr id="6" name="Tittel 5">
            <a:extLst>
              <a:ext uri="{FF2B5EF4-FFF2-40B4-BE49-F238E27FC236}">
                <a16:creationId xmlns:a16="http://schemas.microsoft.com/office/drawing/2014/main" id="{DAA95074-7531-2309-065C-4C6EF2A30C8E}"/>
              </a:ext>
            </a:extLst>
          </p:cNvPr>
          <p:cNvSpPr>
            <a:spLocks noGrp="1"/>
          </p:cNvSpPr>
          <p:nvPr>
            <p:ph type="title"/>
          </p:nvPr>
        </p:nvSpPr>
        <p:spPr/>
        <p:txBody>
          <a:bodyPr/>
          <a:lstStyle/>
          <a:p>
            <a:r>
              <a:rPr lang="nb-NO" dirty="0"/>
              <a:t>HMS – læring</a:t>
            </a:r>
            <a:endParaRPr lang="en-US" dirty="0"/>
          </a:p>
        </p:txBody>
      </p:sp>
    </p:spTree>
    <p:extLst>
      <p:ext uri="{BB962C8B-B14F-4D97-AF65-F5344CB8AC3E}">
        <p14:creationId xmlns:p14="http://schemas.microsoft.com/office/powerpoint/2010/main" val="3538515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9ABF2A2-C8AD-B5C6-D954-BE19BA3C3426}"/>
              </a:ext>
            </a:extLst>
          </p:cNvPr>
          <p:cNvSpPr>
            <a:spLocks noGrp="1"/>
          </p:cNvSpPr>
          <p:nvPr>
            <p:ph sz="half" idx="2"/>
          </p:nvPr>
        </p:nvSpPr>
        <p:spPr>
          <a:xfrm>
            <a:off x="1051469" y="1714747"/>
            <a:ext cx="4736286" cy="3193155"/>
          </a:xfrm>
        </p:spPr>
        <p:txBody>
          <a:bodyPr>
            <a:noAutofit/>
          </a:bodyPr>
          <a:lstStyle/>
          <a:p>
            <a:r>
              <a:rPr lang="nb-NO" sz="1200" i="1" dirty="0"/>
              <a:t>Avfallseksperten</a:t>
            </a:r>
            <a:r>
              <a:rPr lang="nb-NO" sz="1200" dirty="0"/>
              <a:t> er et mellomstort gjenvinningsanlegg med i alt 19 ansatte. Anlegget tar imot og behandler avfall fra offentlig og privat næringsliv. </a:t>
            </a:r>
          </a:p>
          <a:p>
            <a:r>
              <a:rPr lang="nb-NO" sz="1200" dirty="0"/>
              <a:t>Det er lokalt verneombud og tillitsvalgt</a:t>
            </a:r>
          </a:p>
          <a:p>
            <a:r>
              <a:rPr lang="nb-NO" sz="1200" dirty="0"/>
              <a:t>Avfallseksperten har et godt arbeidsmiljø og ansatte som har jobbet sammen i mange år</a:t>
            </a:r>
          </a:p>
          <a:p>
            <a:pPr lvl="1"/>
            <a:r>
              <a:rPr lang="nb-NO" sz="1200" dirty="0"/>
              <a:t>«Vi er som en familie her»</a:t>
            </a:r>
          </a:p>
          <a:p>
            <a:r>
              <a:rPr lang="nb-NO" sz="1200" dirty="0"/>
              <a:t>Det er høy grad av tillit mellom ledelse og ansatte</a:t>
            </a:r>
          </a:p>
          <a:p>
            <a:r>
              <a:rPr lang="nb-NO" sz="1200" dirty="0"/>
              <a:t>Avfallseksperten er også kjennetegnet ved det vi kaller driftsnær ledelse</a:t>
            </a:r>
          </a:p>
          <a:p>
            <a:pPr lvl="1"/>
            <a:r>
              <a:rPr lang="nb-NO" sz="1200" dirty="0"/>
              <a:t>Ledelsen er mye ute i anlegget og løser saker der og da</a:t>
            </a:r>
          </a:p>
          <a:p>
            <a:pPr lvl="1"/>
            <a:r>
              <a:rPr lang="nb-NO" sz="1200" dirty="0"/>
              <a:t>«Ledelsen kommer ned på gulvet og vet og forstår hvordan ting er»</a:t>
            </a:r>
          </a:p>
          <a:p>
            <a:r>
              <a:rPr lang="nb-NO" sz="1200" dirty="0"/>
              <a:t>Avfallseksperten har likevel en del utfordringer ved at ansatte vegrer seg for å rapportere</a:t>
            </a:r>
          </a:p>
          <a:p>
            <a:pPr lvl="1"/>
            <a:r>
              <a:rPr lang="nb-NO" sz="1200" dirty="0"/>
              <a:t>En følelse av å angi kollegaer</a:t>
            </a:r>
          </a:p>
          <a:p>
            <a:pPr lvl="1"/>
            <a:r>
              <a:rPr lang="nb-NO" sz="1200" dirty="0"/>
              <a:t>Ikke tradisjon for å si fra om egne feil</a:t>
            </a:r>
          </a:p>
          <a:p>
            <a:pPr lvl="1"/>
            <a:r>
              <a:rPr lang="nb-NO" sz="1200" dirty="0"/>
              <a:t>Høy terskel for «å sette seg ned og skrive»</a:t>
            </a:r>
          </a:p>
        </p:txBody>
      </p:sp>
      <p:sp>
        <p:nvSpPr>
          <p:cNvPr id="4" name="Plassholder for tekst 3">
            <a:extLst>
              <a:ext uri="{FF2B5EF4-FFF2-40B4-BE49-F238E27FC236}">
                <a16:creationId xmlns:a16="http://schemas.microsoft.com/office/drawing/2014/main" id="{C8B060E3-339F-B66F-5DF9-DC1A7E140816}"/>
              </a:ext>
            </a:extLst>
          </p:cNvPr>
          <p:cNvSpPr>
            <a:spLocks noGrp="1"/>
          </p:cNvSpPr>
          <p:nvPr>
            <p:ph type="body" idx="13"/>
          </p:nvPr>
        </p:nvSpPr>
        <p:spPr>
          <a:xfrm>
            <a:off x="6489733" y="1896288"/>
            <a:ext cx="4736286" cy="258532"/>
          </a:xfrm>
        </p:spPr>
        <p:txBody>
          <a:bodyPr/>
          <a:lstStyle/>
          <a:p>
            <a:r>
              <a:rPr lang="nb-NO" sz="1200" dirty="0"/>
              <a:t>Eksempler på tiltak og løsninger</a:t>
            </a:r>
            <a:endParaRPr lang="en-US" sz="1200" dirty="0"/>
          </a:p>
        </p:txBody>
      </p:sp>
      <p:sp>
        <p:nvSpPr>
          <p:cNvPr id="5" name="Plassholder for innhold 4">
            <a:extLst>
              <a:ext uri="{FF2B5EF4-FFF2-40B4-BE49-F238E27FC236}">
                <a16:creationId xmlns:a16="http://schemas.microsoft.com/office/drawing/2014/main" id="{6D0B8A18-6F0E-BB60-4425-07633852222C}"/>
              </a:ext>
            </a:extLst>
          </p:cNvPr>
          <p:cNvSpPr>
            <a:spLocks noGrp="1"/>
          </p:cNvSpPr>
          <p:nvPr>
            <p:ph sz="half" idx="14"/>
          </p:nvPr>
        </p:nvSpPr>
        <p:spPr>
          <a:xfrm>
            <a:off x="6489735" y="2233191"/>
            <a:ext cx="4736286" cy="3697346"/>
          </a:xfrm>
        </p:spPr>
        <p:txBody>
          <a:bodyPr>
            <a:normAutofit lnSpcReduction="10000"/>
          </a:bodyPr>
          <a:lstStyle/>
          <a:p>
            <a:r>
              <a:rPr lang="nb-NO" sz="1200" dirty="0"/>
              <a:t>Den driftsnære ledelsen er et godt utgangspunkt for forbedringsarbeid</a:t>
            </a:r>
          </a:p>
          <a:p>
            <a:r>
              <a:rPr lang="nb-NO" sz="1200" dirty="0"/>
              <a:t>Alle vet at de uformelle prosessene mellom ledelse og VO/ansatte bidrar til at ting blir løst raskt og effektivt. </a:t>
            </a:r>
          </a:p>
          <a:p>
            <a:pPr lvl="1"/>
            <a:r>
              <a:rPr lang="nb-NO" sz="1200" dirty="0"/>
              <a:t>“Det er jo ikke noe poeng i å vente på neste vernerunde!”</a:t>
            </a:r>
          </a:p>
          <a:p>
            <a:r>
              <a:rPr lang="nb-NO" sz="1200" dirty="0"/>
              <a:t>Det ble satt i gang et internt prosjekt for å få opp rapporteringsgraden og for å bli bedre til å lære av variasjon og feil</a:t>
            </a:r>
          </a:p>
          <a:p>
            <a:pPr lvl="1"/>
            <a:r>
              <a:rPr lang="nb-NO" sz="1200" dirty="0"/>
              <a:t>Ledelsen har økt sin bevissthet rundt at det å gjøre feil er en naturlig del av å være menneske og er bevisste på hvordan de tar i mot og reagerer på «dårlige nyheter»</a:t>
            </a:r>
          </a:p>
          <a:p>
            <a:pPr lvl="1"/>
            <a:r>
              <a:rPr lang="nb-NO" sz="1200" dirty="0"/>
              <a:t>Ledelse, tillitsvalgt og VO har utad snakket mye om verdien av å fortelle om hendelser, nesten-hendelser og forbedringsforslag  – for å ufarliggjøre og skape trygghet</a:t>
            </a:r>
          </a:p>
          <a:p>
            <a:pPr lvl="1"/>
            <a:r>
              <a:rPr lang="nb-NO" sz="1200" dirty="0"/>
              <a:t>Det er særlig lagt vekt på å få opp antall forbedringsforslag og ikke bare avvikene</a:t>
            </a:r>
          </a:p>
          <a:p>
            <a:pPr lvl="1"/>
            <a:r>
              <a:rPr lang="nb-NO" sz="1200" dirty="0"/>
              <a:t>Det blir lagt mye mer vekt på å synliggjøre og fortelle om hva som faktisk blir gjort som følge av en rapportering – for å vise at det nytter å rapportere</a:t>
            </a:r>
          </a:p>
        </p:txBody>
      </p:sp>
      <p:sp>
        <p:nvSpPr>
          <p:cNvPr id="6" name="Tittel 5">
            <a:extLst>
              <a:ext uri="{FF2B5EF4-FFF2-40B4-BE49-F238E27FC236}">
                <a16:creationId xmlns:a16="http://schemas.microsoft.com/office/drawing/2014/main" id="{6439EA89-C3F5-3EF4-A7C0-C3FA56518157}"/>
              </a:ext>
            </a:extLst>
          </p:cNvPr>
          <p:cNvSpPr>
            <a:spLocks noGrp="1"/>
          </p:cNvSpPr>
          <p:nvPr>
            <p:ph type="title"/>
          </p:nvPr>
        </p:nvSpPr>
        <p:spPr/>
        <p:txBody>
          <a:bodyPr/>
          <a:lstStyle/>
          <a:p>
            <a:r>
              <a:rPr lang="nb-NO" dirty="0"/>
              <a:t>Ett eksempel fra en tenkt virkelighet</a:t>
            </a:r>
          </a:p>
        </p:txBody>
      </p:sp>
    </p:spTree>
    <p:extLst>
      <p:ext uri="{BB962C8B-B14F-4D97-AF65-F5344CB8AC3E}">
        <p14:creationId xmlns:p14="http://schemas.microsoft.com/office/powerpoint/2010/main" val="52230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35823-4503-5080-6800-78C6F10307F2}"/>
              </a:ext>
            </a:extLst>
          </p:cNvPr>
          <p:cNvSpPr>
            <a:spLocks noGrp="1"/>
          </p:cNvSpPr>
          <p:nvPr>
            <p:ph sz="half" idx="2"/>
          </p:nvPr>
        </p:nvSpPr>
        <p:spPr>
          <a:xfrm>
            <a:off x="989265" y="2233192"/>
            <a:ext cx="4736286" cy="3551788"/>
          </a:xfrm>
        </p:spPr>
        <p:txBody>
          <a:bodyPr>
            <a:normAutofit fontScale="77500" lnSpcReduction="20000"/>
          </a:bodyPr>
          <a:lstStyle/>
          <a:p>
            <a:r>
              <a:rPr lang="nb-NO" dirty="0"/>
              <a:t>En sen fredag ettermiddag sneiet et kjøretøy på vei ut av hallen bort i porten. Dette medførte skade på sidespeil og karmen på porten</a:t>
            </a:r>
          </a:p>
          <a:p>
            <a:r>
              <a:rPr lang="nb-NO" dirty="0"/>
              <a:t>Hendelsen ble rapportert i rapporteringssystemet av en kollega som observerte det som skjedde.</a:t>
            </a:r>
          </a:p>
          <a:p>
            <a:r>
              <a:rPr lang="nb-NO" dirty="0"/>
              <a:t>Det var ikke en enkel avgjørelse å rapportere hendelsen. Anlegget er lite, alle kjenner alle, og ansatte kjenner på en følelse av å angi kolleger når de rapporterer. Navnet på sjåføren av kjøretøyet blir ikke rapportert men alle vet hvem som gjør hva/jobber hvor. </a:t>
            </a:r>
          </a:p>
          <a:p>
            <a:r>
              <a:rPr lang="nb-NO" dirty="0"/>
              <a:t>Vedkommende som observerte hendelsen valgte likevel å rapportere fordi dette ikke var et engangstilfelle. Lignende hendelser hadde skjedd flere ganger og med mange kollegaer, uten at det ble rapportert. </a:t>
            </a:r>
          </a:p>
          <a:p>
            <a:r>
              <a:rPr lang="nb-NO" dirty="0"/>
              <a:t>Ansatte og vernetjenesten hadde flere ganger påpekt at området på vei inn/ut av hallen burde utbedres, uten at de så langt hadde fått gjennomslag for dette</a:t>
            </a:r>
          </a:p>
          <a:p>
            <a:r>
              <a:rPr lang="nb-NO" dirty="0"/>
              <a:t>Den ansatte tenkte også på det arbeidet som de hadde satt i gang på anlegget for å få opp rapporteringen – og han tenkte: Jeg får ta dem på alvor, så får vi se hva som skjer…</a:t>
            </a:r>
          </a:p>
        </p:txBody>
      </p:sp>
      <p:sp>
        <p:nvSpPr>
          <p:cNvPr id="4" name="Text Placeholder 3">
            <a:extLst>
              <a:ext uri="{FF2B5EF4-FFF2-40B4-BE49-F238E27FC236}">
                <a16:creationId xmlns:a16="http://schemas.microsoft.com/office/drawing/2014/main" id="{75DBD299-67EF-997E-2D37-8C47066DD759}"/>
              </a:ext>
            </a:extLst>
          </p:cNvPr>
          <p:cNvSpPr>
            <a:spLocks noGrp="1"/>
          </p:cNvSpPr>
          <p:nvPr>
            <p:ph type="body" idx="13"/>
          </p:nvPr>
        </p:nvSpPr>
        <p:spPr/>
        <p:txBody>
          <a:bodyPr/>
          <a:lstStyle/>
          <a:p>
            <a:r>
              <a:rPr lang="nb-NO" dirty="0"/>
              <a:t>Hva skjedde videre?</a:t>
            </a:r>
          </a:p>
        </p:txBody>
      </p:sp>
      <p:sp>
        <p:nvSpPr>
          <p:cNvPr id="5" name="Content Placeholder 4">
            <a:extLst>
              <a:ext uri="{FF2B5EF4-FFF2-40B4-BE49-F238E27FC236}">
                <a16:creationId xmlns:a16="http://schemas.microsoft.com/office/drawing/2014/main" id="{8163DB2C-789E-39BB-A494-FC7B21FAE26C}"/>
              </a:ext>
            </a:extLst>
          </p:cNvPr>
          <p:cNvSpPr>
            <a:spLocks noGrp="1"/>
          </p:cNvSpPr>
          <p:nvPr>
            <p:ph sz="half" idx="14"/>
          </p:nvPr>
        </p:nvSpPr>
        <p:spPr>
          <a:xfrm>
            <a:off x="6489735" y="2233191"/>
            <a:ext cx="4736286" cy="4012099"/>
          </a:xfrm>
        </p:spPr>
        <p:txBody>
          <a:bodyPr>
            <a:normAutofit fontScale="77500" lnSpcReduction="20000"/>
          </a:bodyPr>
          <a:lstStyle/>
          <a:p>
            <a:r>
              <a:rPr lang="nb-NO" dirty="0"/>
              <a:t>Driftsleder fikk hendelsen opp i avvikssystemet og ble satt som ansvarlig for den videre prosessen</a:t>
            </a:r>
          </a:p>
          <a:p>
            <a:r>
              <a:rPr lang="nb-NO" dirty="0"/>
              <a:t>Driftslederen var veldig bevisst på at de som jobber på anlegget har som utgangspunkt å gjøre en god jobb. Det er ingen som «velger» å kjøre borti porten.</a:t>
            </a:r>
          </a:p>
          <a:p>
            <a:r>
              <a:rPr lang="nb-NO" dirty="0"/>
              <a:t>Han startet derfor med å </a:t>
            </a:r>
            <a:r>
              <a:rPr lang="nb-NO" sz="1600" dirty="0"/>
              <a:t>prate med operatørene ute i anlegget om arbeidsforholdene i hallen, inkludert området inn/ut av hallen. </a:t>
            </a:r>
          </a:p>
          <a:p>
            <a:r>
              <a:rPr lang="nb-NO" sz="1600" dirty="0"/>
              <a:t>Det kommer frem at på denne tiden av året gjør lysforskjellene mellom den mørke hallen og dagslyset ute, i tillegg til bredden på porten og det slitte asfaltdekket, at sannsynligheten for å komme borti porten øker. </a:t>
            </a:r>
          </a:p>
          <a:p>
            <a:r>
              <a:rPr lang="nb-NO" sz="1600" dirty="0"/>
              <a:t>Som resultat av dialogen fikk driftsleder en god forståelse for mulige bakenforliggende årsaker til hendelsen. Han forstod også at det var stor variasjon i kjøremønstre, samtidig som marginen for feil i porten var svært lav.</a:t>
            </a:r>
          </a:p>
          <a:p>
            <a:r>
              <a:rPr lang="nb-NO" dirty="0"/>
              <a:t>Driftsleder besluttet å sette opp en utvidelse av porten på neste års budsjett. </a:t>
            </a:r>
          </a:p>
          <a:p>
            <a:r>
              <a:rPr lang="nb-NO" dirty="0"/>
              <a:t>I samråd med tillitsvalgte tok han også en uformell prat med sjåføren som han forstod hadde kjørt borti porten. Han forsikret seg om at alt stod bra til, han fortalte om prosessen og de hadde en god prat om hva som skulle til for at sjåføren neste gang noe skjedde selv meldte inn hendelsen. </a:t>
            </a:r>
          </a:p>
        </p:txBody>
      </p:sp>
      <p:sp>
        <p:nvSpPr>
          <p:cNvPr id="6" name="Title 5">
            <a:extLst>
              <a:ext uri="{FF2B5EF4-FFF2-40B4-BE49-F238E27FC236}">
                <a16:creationId xmlns:a16="http://schemas.microsoft.com/office/drawing/2014/main" id="{5390D376-7198-F9FE-75AA-E43DAC461AEB}"/>
              </a:ext>
            </a:extLst>
          </p:cNvPr>
          <p:cNvSpPr>
            <a:spLocks noGrp="1"/>
          </p:cNvSpPr>
          <p:nvPr>
            <p:ph type="title"/>
          </p:nvPr>
        </p:nvSpPr>
        <p:spPr/>
        <p:txBody>
          <a:bodyPr/>
          <a:lstStyle/>
          <a:p>
            <a:r>
              <a:rPr lang="nb-NO" dirty="0"/>
              <a:t>En hendelse fra Avfallseksperten</a:t>
            </a:r>
          </a:p>
        </p:txBody>
      </p:sp>
    </p:spTree>
    <p:extLst>
      <p:ext uri="{BB962C8B-B14F-4D97-AF65-F5344CB8AC3E}">
        <p14:creationId xmlns:p14="http://schemas.microsoft.com/office/powerpoint/2010/main" val="170296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75F2F1-F552-D92B-D7E2-5B6A1ACF3125}"/>
              </a:ext>
            </a:extLst>
          </p:cNvPr>
          <p:cNvSpPr>
            <a:spLocks noGrp="1"/>
          </p:cNvSpPr>
          <p:nvPr>
            <p:ph type="title"/>
          </p:nvPr>
        </p:nvSpPr>
        <p:spPr/>
        <p:txBody>
          <a:bodyPr/>
          <a:lstStyle/>
          <a:p>
            <a:r>
              <a:rPr lang="nb-NO" dirty="0"/>
              <a:t>Innhold</a:t>
            </a:r>
          </a:p>
        </p:txBody>
      </p:sp>
      <p:sp>
        <p:nvSpPr>
          <p:cNvPr id="8" name="Content Placeholder 7">
            <a:extLst>
              <a:ext uri="{FF2B5EF4-FFF2-40B4-BE49-F238E27FC236}">
                <a16:creationId xmlns:a16="http://schemas.microsoft.com/office/drawing/2014/main" id="{02FBB41E-A76B-56C4-CC1B-436F464B1386}"/>
              </a:ext>
            </a:extLst>
          </p:cNvPr>
          <p:cNvSpPr>
            <a:spLocks noGrp="1"/>
          </p:cNvSpPr>
          <p:nvPr>
            <p:ph idx="1"/>
          </p:nvPr>
        </p:nvSpPr>
        <p:spPr/>
        <p:txBody>
          <a:bodyPr/>
          <a:lstStyle/>
          <a:p>
            <a:r>
              <a:rPr lang="nb-NO" dirty="0"/>
              <a:t>Hvorfor denne veilederen?</a:t>
            </a:r>
          </a:p>
          <a:p>
            <a:r>
              <a:rPr lang="nb-NO" dirty="0"/>
              <a:t>Oppbygging</a:t>
            </a:r>
          </a:p>
          <a:p>
            <a:r>
              <a:rPr lang="nb-NO" dirty="0"/>
              <a:t>Partssamarbeid: Funn fra prosjektet (+tips og råd)</a:t>
            </a:r>
          </a:p>
          <a:p>
            <a:r>
              <a:rPr lang="nb-NO" dirty="0"/>
              <a:t>Beste praksis: Hva er HMS i 2023?</a:t>
            </a:r>
          </a:p>
          <a:p>
            <a:r>
              <a:rPr lang="nb-NO" dirty="0"/>
              <a:t>HMS: Funn fra prosjektet (+tips og råd)</a:t>
            </a:r>
          </a:p>
          <a:p>
            <a:r>
              <a:rPr lang="nb-NO" dirty="0"/>
              <a:t>Ett eksempel fra en tenkt virkelighet</a:t>
            </a:r>
          </a:p>
          <a:p>
            <a:endParaRPr lang="nb-NO" dirty="0"/>
          </a:p>
        </p:txBody>
      </p:sp>
    </p:spTree>
    <p:extLst>
      <p:ext uri="{BB962C8B-B14F-4D97-AF65-F5344CB8AC3E}">
        <p14:creationId xmlns:p14="http://schemas.microsoft.com/office/powerpoint/2010/main" val="348338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F8B72-9835-1049-FF5B-7636557080E6}"/>
              </a:ext>
            </a:extLst>
          </p:cNvPr>
          <p:cNvSpPr>
            <a:spLocks noGrp="1"/>
          </p:cNvSpPr>
          <p:nvPr>
            <p:ph sz="half" idx="2"/>
          </p:nvPr>
        </p:nvSpPr>
        <p:spPr/>
        <p:txBody>
          <a:bodyPr>
            <a:normAutofit fontScale="92500" lnSpcReduction="20000"/>
          </a:bodyPr>
          <a:lstStyle/>
          <a:p>
            <a:r>
              <a:rPr lang="nb-NO" dirty="0">
                <a:cs typeface="Calibri"/>
              </a:rPr>
              <a:t>Denne veilederen er et resultat av et prosjekt igangsatt av Norsk Industri, Fellesforbundet, Industri Energi og Norsk Arbeidsmandsforbund med støtte fra Hovedorganisasjonenes Fellestiltak.</a:t>
            </a:r>
          </a:p>
          <a:p>
            <a:r>
              <a:rPr lang="nb-NO" dirty="0">
                <a:cs typeface="Calibri"/>
              </a:rPr>
              <a:t>Safetec har vært prosjektleder for arbeidet. </a:t>
            </a:r>
          </a:p>
          <a:p>
            <a:r>
              <a:rPr lang="nb-NO" dirty="0">
                <a:cs typeface="Calibri"/>
              </a:rPr>
              <a:t>Hensikten med prosjekter var å styrke partssamarbeidet i gjenvinningsbransjen innen HMS. </a:t>
            </a:r>
          </a:p>
          <a:p>
            <a:r>
              <a:rPr lang="nb-NO" dirty="0">
                <a:ea typeface="Calibri"/>
                <a:cs typeface="Calibri"/>
              </a:rPr>
              <a:t>Det ble gjennomført workshops på seks anlegg som del av kartleggingen i prosjektet</a:t>
            </a:r>
          </a:p>
          <a:p>
            <a:r>
              <a:rPr lang="nb-NO" dirty="0">
                <a:ea typeface="Calibri"/>
                <a:cs typeface="Calibri"/>
              </a:rPr>
              <a:t>Verneombud, tillitsvalgt, ledere og HMS -personell deltok.</a:t>
            </a:r>
          </a:p>
          <a:p>
            <a:r>
              <a:rPr lang="nb-NO" dirty="0">
                <a:ea typeface="Calibri"/>
                <a:cs typeface="Calibri"/>
              </a:rPr>
              <a:t>Temaene som ble diskutert, er gjengitt til høyre.</a:t>
            </a:r>
          </a:p>
          <a:p>
            <a:r>
              <a:rPr lang="nb-NO" dirty="0">
                <a:ea typeface="Calibri"/>
                <a:cs typeface="Calibri"/>
              </a:rPr>
              <a:t>Disse temaene er relevante å bruke i lokalt og sentralt samarbeid om HMS</a:t>
            </a:r>
          </a:p>
          <a:p>
            <a:endParaRPr lang="nb-NO" dirty="0"/>
          </a:p>
        </p:txBody>
      </p:sp>
      <p:sp>
        <p:nvSpPr>
          <p:cNvPr id="5" name="Content Placeholder 4">
            <a:extLst>
              <a:ext uri="{FF2B5EF4-FFF2-40B4-BE49-F238E27FC236}">
                <a16:creationId xmlns:a16="http://schemas.microsoft.com/office/drawing/2014/main" id="{94FBC9A0-44BD-3D6A-C34B-BBB553960126}"/>
              </a:ext>
            </a:extLst>
          </p:cNvPr>
          <p:cNvSpPr>
            <a:spLocks noGrp="1"/>
          </p:cNvSpPr>
          <p:nvPr>
            <p:ph sz="half" idx="14"/>
          </p:nvPr>
        </p:nvSpPr>
        <p:spPr/>
        <p:txBody>
          <a:bodyPr>
            <a:normAutofit lnSpcReduction="10000"/>
          </a:bodyPr>
          <a:lstStyle/>
          <a:p>
            <a:r>
              <a:rPr lang="nb-NO" dirty="0">
                <a:cs typeface="Calibri"/>
              </a:rPr>
              <a:t>Agenda for workshops</a:t>
            </a:r>
          </a:p>
          <a:p>
            <a:pPr lvl="1">
              <a:lnSpc>
                <a:spcPct val="100000"/>
              </a:lnSpc>
              <a:spcBef>
                <a:spcPts val="0"/>
              </a:spcBef>
              <a:buFont typeface="Arial,Sans-Serif" panose="020B0604020202020204" pitchFamily="34" charset="0"/>
            </a:pPr>
            <a:r>
              <a:rPr lang="nb-NO" dirty="0">
                <a:ea typeface="+mn-lt"/>
                <a:cs typeface="+mn-lt"/>
              </a:rPr>
              <a:t>Hva er HMS? </a:t>
            </a:r>
          </a:p>
          <a:p>
            <a:pPr lvl="2">
              <a:lnSpc>
                <a:spcPct val="100000"/>
              </a:lnSpc>
              <a:spcBef>
                <a:spcPts val="0"/>
              </a:spcBef>
              <a:buFont typeface="Arial,Sans-Serif" panose="020B0604020202020204" pitchFamily="34" charset="0"/>
            </a:pPr>
            <a:r>
              <a:rPr lang="nb-NO" dirty="0">
                <a:ea typeface="+mn-lt"/>
                <a:cs typeface="+mn-lt"/>
              </a:rPr>
              <a:t>Fra rollen som VO og TV</a:t>
            </a:r>
          </a:p>
          <a:p>
            <a:pPr lvl="2">
              <a:lnSpc>
                <a:spcPct val="100000"/>
              </a:lnSpc>
              <a:spcBef>
                <a:spcPts val="0"/>
              </a:spcBef>
              <a:buFont typeface="Arial,Sans-Serif" panose="020B0604020202020204" pitchFamily="34" charset="0"/>
            </a:pPr>
            <a:r>
              <a:rPr lang="nb-NO" dirty="0">
                <a:ea typeface="+mn-lt"/>
                <a:cs typeface="+mn-lt"/>
              </a:rPr>
              <a:t>Fra rollen som HMS</a:t>
            </a:r>
          </a:p>
          <a:p>
            <a:pPr lvl="2">
              <a:lnSpc>
                <a:spcPct val="100000"/>
              </a:lnSpc>
              <a:spcBef>
                <a:spcPts val="0"/>
              </a:spcBef>
              <a:buFont typeface="Arial,Sans-Serif" panose="020B0604020202020204" pitchFamily="34" charset="0"/>
            </a:pPr>
            <a:r>
              <a:rPr lang="nb-NO" dirty="0">
                <a:ea typeface="+mn-lt"/>
                <a:cs typeface="+mn-lt"/>
              </a:rPr>
              <a:t>Fra rollen som leder</a:t>
            </a:r>
          </a:p>
          <a:p>
            <a:pPr lvl="1">
              <a:lnSpc>
                <a:spcPct val="100000"/>
              </a:lnSpc>
              <a:spcBef>
                <a:spcPts val="0"/>
              </a:spcBef>
              <a:buFont typeface="Arial,Sans-Serif" panose="020B0604020202020204" pitchFamily="34" charset="0"/>
            </a:pPr>
            <a:r>
              <a:rPr lang="nb-NO" dirty="0">
                <a:ea typeface="+mn-lt"/>
                <a:cs typeface="+mn-lt"/>
              </a:rPr>
              <a:t>Når det har skjedd en hendelse:</a:t>
            </a:r>
            <a:endParaRPr lang="en-US" dirty="0">
              <a:ea typeface="+mn-lt"/>
              <a:cs typeface="+mn-lt"/>
            </a:endParaRPr>
          </a:p>
          <a:p>
            <a:pPr lvl="2">
              <a:lnSpc>
                <a:spcPct val="100000"/>
              </a:lnSpc>
              <a:spcBef>
                <a:spcPts val="0"/>
              </a:spcBef>
              <a:buFont typeface="Arial,Sans-Serif" panose="020B0604020202020204" pitchFamily="34" charset="0"/>
            </a:pPr>
            <a:r>
              <a:rPr lang="nb-NO" dirty="0">
                <a:ea typeface="+mn-lt"/>
                <a:cs typeface="+mn-lt"/>
              </a:rPr>
              <a:t>hva er et typisk hendeleseforløp?</a:t>
            </a:r>
            <a:endParaRPr lang="en-US" dirty="0">
              <a:ea typeface="+mn-lt"/>
              <a:cs typeface="+mn-lt"/>
            </a:endParaRPr>
          </a:p>
          <a:p>
            <a:pPr lvl="2">
              <a:lnSpc>
                <a:spcPct val="100000"/>
              </a:lnSpc>
              <a:spcBef>
                <a:spcPts val="0"/>
              </a:spcBef>
            </a:pPr>
            <a:r>
              <a:rPr lang="nb-NO" dirty="0">
                <a:ea typeface="+mn-lt"/>
                <a:cs typeface="+mn-lt"/>
              </a:rPr>
              <a:t>hva skjer?</a:t>
            </a:r>
            <a:endParaRPr lang="en-US" dirty="0">
              <a:ea typeface="+mn-lt"/>
              <a:cs typeface="+mn-lt"/>
            </a:endParaRPr>
          </a:p>
          <a:p>
            <a:pPr lvl="2">
              <a:lnSpc>
                <a:spcPct val="100000"/>
              </a:lnSpc>
              <a:spcBef>
                <a:spcPts val="0"/>
              </a:spcBef>
            </a:pPr>
            <a:r>
              <a:rPr lang="nb-NO" dirty="0">
                <a:ea typeface="+mn-lt"/>
                <a:cs typeface="+mn-lt"/>
              </a:rPr>
              <a:t>hvordan er prosessen?</a:t>
            </a:r>
            <a:endParaRPr lang="en-US" dirty="0">
              <a:ea typeface="+mn-lt"/>
              <a:cs typeface="+mn-lt"/>
            </a:endParaRPr>
          </a:p>
          <a:p>
            <a:pPr lvl="1">
              <a:lnSpc>
                <a:spcPct val="100000"/>
              </a:lnSpc>
              <a:spcBef>
                <a:spcPts val="0"/>
              </a:spcBef>
              <a:buFont typeface="Arial,Sans-Serif" panose="020B0604020202020204" pitchFamily="34" charset="0"/>
            </a:pPr>
            <a:r>
              <a:rPr lang="nb-NO" dirty="0">
                <a:ea typeface="+mn-lt"/>
                <a:cs typeface="+mn-lt"/>
              </a:rPr>
              <a:t>Identifisering av risikofaktorer/hvordan foretar vi risikovurderinger </a:t>
            </a:r>
            <a:endParaRPr lang="en-US" dirty="0">
              <a:ea typeface="+mn-lt"/>
              <a:cs typeface="+mn-lt"/>
            </a:endParaRPr>
          </a:p>
          <a:p>
            <a:pPr lvl="1">
              <a:lnSpc>
                <a:spcPct val="100000"/>
              </a:lnSpc>
              <a:spcBef>
                <a:spcPts val="0"/>
              </a:spcBef>
              <a:buFont typeface="Arial,Sans-Serif" panose="020B0604020202020204" pitchFamily="34" charset="0"/>
            </a:pPr>
            <a:r>
              <a:rPr lang="nb-NO" dirty="0">
                <a:ea typeface="+mn-lt"/>
                <a:cs typeface="+mn-lt"/>
              </a:rPr>
              <a:t>Utarbeidelse av tiltak/løsninger</a:t>
            </a:r>
            <a:endParaRPr lang="en-US" dirty="0">
              <a:ea typeface="+mn-lt"/>
              <a:cs typeface="+mn-lt"/>
            </a:endParaRPr>
          </a:p>
          <a:p>
            <a:pPr lvl="1">
              <a:lnSpc>
                <a:spcPct val="100000"/>
              </a:lnSpc>
              <a:spcBef>
                <a:spcPts val="0"/>
              </a:spcBef>
              <a:buFont typeface="Arial,Sans-Serif" panose="020B0604020202020204" pitchFamily="34" charset="0"/>
            </a:pPr>
            <a:r>
              <a:rPr lang="nb-NO" dirty="0">
                <a:ea typeface="+mn-lt"/>
                <a:cs typeface="+mn-lt"/>
              </a:rPr>
              <a:t>Rapportering</a:t>
            </a:r>
            <a:endParaRPr lang="en-US" dirty="0">
              <a:ea typeface="+mn-lt"/>
              <a:cs typeface="+mn-lt"/>
            </a:endParaRPr>
          </a:p>
          <a:p>
            <a:pPr lvl="1">
              <a:lnSpc>
                <a:spcPct val="100000"/>
              </a:lnSpc>
              <a:spcBef>
                <a:spcPts val="0"/>
              </a:spcBef>
              <a:buFont typeface="Arial,Sans-Serif" panose="020B0604020202020204" pitchFamily="34" charset="0"/>
            </a:pPr>
            <a:r>
              <a:rPr lang="nb-NO" dirty="0">
                <a:ea typeface="+mn-lt"/>
                <a:cs typeface="+mn-lt"/>
              </a:rPr>
              <a:t>Læring</a:t>
            </a:r>
            <a:endParaRPr lang="en-US" dirty="0">
              <a:ea typeface="+mn-lt"/>
              <a:cs typeface="+mn-lt"/>
            </a:endParaRPr>
          </a:p>
          <a:p>
            <a:endParaRPr lang="nb-NO" dirty="0">
              <a:cs typeface="Calibri"/>
            </a:endParaRPr>
          </a:p>
          <a:p>
            <a:endParaRPr lang="nb-NO" dirty="0"/>
          </a:p>
        </p:txBody>
      </p:sp>
      <p:sp>
        <p:nvSpPr>
          <p:cNvPr id="6" name="Title 5">
            <a:extLst>
              <a:ext uri="{FF2B5EF4-FFF2-40B4-BE49-F238E27FC236}">
                <a16:creationId xmlns:a16="http://schemas.microsoft.com/office/drawing/2014/main" id="{9131861F-4C2D-87A8-1295-B5A01B87D592}"/>
              </a:ext>
            </a:extLst>
          </p:cNvPr>
          <p:cNvSpPr>
            <a:spLocks noGrp="1"/>
          </p:cNvSpPr>
          <p:nvPr>
            <p:ph type="title"/>
          </p:nvPr>
        </p:nvSpPr>
        <p:spPr/>
        <p:txBody>
          <a:bodyPr/>
          <a:lstStyle/>
          <a:p>
            <a:r>
              <a:rPr lang="nb-NO" dirty="0"/>
              <a:t>Hvorfor denne veilederen?</a:t>
            </a:r>
          </a:p>
        </p:txBody>
      </p:sp>
    </p:spTree>
    <p:extLst>
      <p:ext uri="{BB962C8B-B14F-4D97-AF65-F5344CB8AC3E}">
        <p14:creationId xmlns:p14="http://schemas.microsoft.com/office/powerpoint/2010/main" val="88517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F8B72-9835-1049-FF5B-7636557080E6}"/>
              </a:ext>
            </a:extLst>
          </p:cNvPr>
          <p:cNvSpPr>
            <a:spLocks noGrp="1"/>
          </p:cNvSpPr>
          <p:nvPr>
            <p:ph sz="half" idx="2"/>
          </p:nvPr>
        </p:nvSpPr>
        <p:spPr>
          <a:xfrm>
            <a:off x="989265" y="2233191"/>
            <a:ext cx="4736286" cy="3502025"/>
          </a:xfrm>
        </p:spPr>
        <p:txBody>
          <a:bodyPr>
            <a:normAutofit lnSpcReduction="10000"/>
          </a:bodyPr>
          <a:lstStyle/>
          <a:p>
            <a:r>
              <a:rPr lang="nb-NO" dirty="0">
                <a:cs typeface="Calibri"/>
              </a:rPr>
              <a:t>Hvordan veilederen er bygd opp</a:t>
            </a:r>
          </a:p>
          <a:p>
            <a:pPr lvl="1"/>
            <a:r>
              <a:rPr lang="nb-NO" dirty="0">
                <a:cs typeface="Calibri"/>
              </a:rPr>
              <a:t>Hver side er delt inn i to deler (med noen unntak)</a:t>
            </a:r>
          </a:p>
          <a:p>
            <a:pPr lvl="1"/>
            <a:r>
              <a:rPr lang="nb-NO" dirty="0">
                <a:cs typeface="Calibri"/>
              </a:rPr>
              <a:t>Vestre del inneholder funn og inntrykk fra prosjektet</a:t>
            </a:r>
          </a:p>
          <a:p>
            <a:pPr lvl="1"/>
            <a:r>
              <a:rPr lang="nb-NO" dirty="0">
                <a:cs typeface="Calibri"/>
              </a:rPr>
              <a:t>Høyre del inneholder definisjoner, tips og råd til hvordan dere kan jobbe med temaene ute på anleggene og i sentralt AMU</a:t>
            </a:r>
          </a:p>
          <a:p>
            <a:pPr lvl="1"/>
            <a:r>
              <a:rPr lang="nb-NO" dirty="0">
                <a:cs typeface="Calibri"/>
              </a:rPr>
              <a:t>Avslutningsvis er det en historie fra et oppdiktet anlegg (med rot i virkeligheten) som et tips til hvordan partssamarbeid kan foregå og hvordan dette kan bidra til å styrke arbeidet med å unngå ulykker med personskade</a:t>
            </a:r>
          </a:p>
          <a:p>
            <a:endParaRPr lang="nb-NO" dirty="0"/>
          </a:p>
        </p:txBody>
      </p:sp>
      <p:sp>
        <p:nvSpPr>
          <p:cNvPr id="5" name="Content Placeholder 4">
            <a:extLst>
              <a:ext uri="{FF2B5EF4-FFF2-40B4-BE49-F238E27FC236}">
                <a16:creationId xmlns:a16="http://schemas.microsoft.com/office/drawing/2014/main" id="{94FBC9A0-44BD-3D6A-C34B-BBB553960126}"/>
              </a:ext>
            </a:extLst>
          </p:cNvPr>
          <p:cNvSpPr>
            <a:spLocks noGrp="1"/>
          </p:cNvSpPr>
          <p:nvPr>
            <p:ph sz="half" idx="14"/>
          </p:nvPr>
        </p:nvSpPr>
        <p:spPr/>
        <p:txBody>
          <a:bodyPr>
            <a:normAutofit/>
          </a:bodyPr>
          <a:lstStyle/>
          <a:p>
            <a:r>
              <a:rPr lang="nb-NO" dirty="0">
                <a:cs typeface="Calibri"/>
              </a:rPr>
              <a:t>Tips til hvordan dere kan bruke denne veilederen:</a:t>
            </a:r>
          </a:p>
          <a:p>
            <a:pPr lvl="1"/>
            <a:r>
              <a:rPr lang="nb-NO" dirty="0">
                <a:cs typeface="Calibri"/>
              </a:rPr>
              <a:t>Vi anbefaler at denne veilederen tas opp og gås gjennom i møter mellom vernetjeneste, tillitsvalgte og ledelse</a:t>
            </a:r>
          </a:p>
          <a:p>
            <a:pPr lvl="1"/>
            <a:r>
              <a:rPr lang="nb-NO" dirty="0">
                <a:cs typeface="Calibri"/>
              </a:rPr>
              <a:t>Når dere er ferdige, er håpet at dere sitter igjen med ny kunnskap samt tips og råd dere kan bruke hos dere </a:t>
            </a:r>
          </a:p>
          <a:p>
            <a:pPr lvl="1"/>
            <a:r>
              <a:rPr lang="nb-NO" dirty="0">
                <a:cs typeface="Calibri"/>
              </a:rPr>
              <a:t>Dere kan også bruke tema fra veilederen i de møtene dere har fremover – både formelle og uformelle møter – på tavlemøte, vernerunder etc.</a:t>
            </a:r>
          </a:p>
          <a:p>
            <a:pPr lvl="1"/>
            <a:r>
              <a:rPr lang="nb-NO" dirty="0">
                <a:cs typeface="Calibri"/>
              </a:rPr>
              <a:t>Dere kan også bruke tema fra veilederen i AMU</a:t>
            </a:r>
          </a:p>
          <a:p>
            <a:pPr lvl="1"/>
            <a:endParaRPr lang="nb-NO" dirty="0">
              <a:cs typeface="Calibri"/>
            </a:endParaRPr>
          </a:p>
          <a:p>
            <a:endParaRPr lang="nb-NO" dirty="0"/>
          </a:p>
        </p:txBody>
      </p:sp>
      <p:sp>
        <p:nvSpPr>
          <p:cNvPr id="6" name="Title 5">
            <a:extLst>
              <a:ext uri="{FF2B5EF4-FFF2-40B4-BE49-F238E27FC236}">
                <a16:creationId xmlns:a16="http://schemas.microsoft.com/office/drawing/2014/main" id="{9131861F-4C2D-87A8-1295-B5A01B87D592}"/>
              </a:ext>
            </a:extLst>
          </p:cNvPr>
          <p:cNvSpPr>
            <a:spLocks noGrp="1"/>
          </p:cNvSpPr>
          <p:nvPr>
            <p:ph type="title"/>
          </p:nvPr>
        </p:nvSpPr>
        <p:spPr/>
        <p:txBody>
          <a:bodyPr/>
          <a:lstStyle/>
          <a:p>
            <a:r>
              <a:rPr lang="nb-NO" dirty="0"/>
              <a:t>Oppbygging</a:t>
            </a:r>
          </a:p>
        </p:txBody>
      </p:sp>
    </p:spTree>
    <p:extLst>
      <p:ext uri="{BB962C8B-B14F-4D97-AF65-F5344CB8AC3E}">
        <p14:creationId xmlns:p14="http://schemas.microsoft.com/office/powerpoint/2010/main" val="20315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E6CAD-F660-B32F-A88A-F6A4D9813DCC}"/>
              </a:ext>
            </a:extLst>
          </p:cNvPr>
          <p:cNvSpPr>
            <a:spLocks noGrp="1"/>
          </p:cNvSpPr>
          <p:nvPr>
            <p:ph type="title"/>
          </p:nvPr>
        </p:nvSpPr>
        <p:spPr/>
        <p:txBody>
          <a:bodyPr/>
          <a:lstStyle/>
          <a:p>
            <a:r>
              <a:rPr lang="nb-NO" dirty="0"/>
              <a:t>Partssamarbeid: Funn fra prosjektet (+ tips og råd)</a:t>
            </a:r>
            <a:endParaRPr lang="en-US" dirty="0"/>
          </a:p>
        </p:txBody>
      </p:sp>
    </p:spTree>
    <p:extLst>
      <p:ext uri="{BB962C8B-B14F-4D97-AF65-F5344CB8AC3E}">
        <p14:creationId xmlns:p14="http://schemas.microsoft.com/office/powerpoint/2010/main" val="52700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D895D52-C374-62E9-9B1D-8BC31DFD71CD}"/>
              </a:ext>
            </a:extLst>
          </p:cNvPr>
          <p:cNvSpPr>
            <a:spLocks noGrp="1"/>
          </p:cNvSpPr>
          <p:nvPr>
            <p:ph type="body" idx="1"/>
          </p:nvPr>
        </p:nvSpPr>
        <p:spPr>
          <a:xfrm>
            <a:off x="708847" y="1794772"/>
            <a:ext cx="2643953" cy="341632"/>
          </a:xfrm>
        </p:spPr>
        <p:txBody>
          <a:bodyPr/>
          <a:lstStyle/>
          <a:p>
            <a:pPr algn="ctr"/>
            <a:r>
              <a:rPr lang="nb-NO" dirty="0"/>
              <a:t>Partssamarbeid</a:t>
            </a:r>
            <a:endParaRPr lang="en-US" dirty="0"/>
          </a:p>
        </p:txBody>
      </p:sp>
      <p:sp>
        <p:nvSpPr>
          <p:cNvPr id="3" name="Plassholder for innhold 2">
            <a:extLst>
              <a:ext uri="{FF2B5EF4-FFF2-40B4-BE49-F238E27FC236}">
                <a16:creationId xmlns:a16="http://schemas.microsoft.com/office/drawing/2014/main" id="{F3667B9F-D23E-E435-CDFC-3C890AFC7140}"/>
              </a:ext>
            </a:extLst>
          </p:cNvPr>
          <p:cNvSpPr>
            <a:spLocks noGrp="1"/>
          </p:cNvSpPr>
          <p:nvPr>
            <p:ph sz="half" idx="2"/>
          </p:nvPr>
        </p:nvSpPr>
        <p:spPr>
          <a:xfrm>
            <a:off x="556447" y="2233191"/>
            <a:ext cx="3143825" cy="3349002"/>
          </a:xfrm>
        </p:spPr>
        <p:txBody>
          <a:bodyPr>
            <a:normAutofit/>
          </a:bodyPr>
          <a:lstStyle/>
          <a:p>
            <a:r>
              <a:rPr lang="nb-NO" dirty="0"/>
              <a:t>Samarbeidet mellom arbeidstagere og arbeidsgivere er et kjernepunkt i den norske arbeidslivmodellen og det er dette vi kaller «partssamarbeid»</a:t>
            </a:r>
          </a:p>
          <a:p>
            <a:r>
              <a:rPr lang="nb-NO" dirty="0"/>
              <a:t>Begge parter har rettigheter og plikter</a:t>
            </a:r>
          </a:p>
          <a:p>
            <a:r>
              <a:rPr lang="nb-NO" dirty="0"/>
              <a:t>Et godt partssamarbeid involverer ledelse, verneombud og tillitsvalgte</a:t>
            </a:r>
            <a:endParaRPr lang="en-US" dirty="0"/>
          </a:p>
        </p:txBody>
      </p:sp>
      <p:sp>
        <p:nvSpPr>
          <p:cNvPr id="4" name="Plassholder for tekst 3">
            <a:extLst>
              <a:ext uri="{FF2B5EF4-FFF2-40B4-BE49-F238E27FC236}">
                <a16:creationId xmlns:a16="http://schemas.microsoft.com/office/drawing/2014/main" id="{AB4B4B4C-D0F0-F851-B4C2-3A16756A17AC}"/>
              </a:ext>
            </a:extLst>
          </p:cNvPr>
          <p:cNvSpPr>
            <a:spLocks noGrp="1"/>
          </p:cNvSpPr>
          <p:nvPr>
            <p:ph type="body" idx="13"/>
          </p:nvPr>
        </p:nvSpPr>
        <p:spPr>
          <a:xfrm>
            <a:off x="9010276" y="1731457"/>
            <a:ext cx="1436431" cy="341632"/>
          </a:xfrm>
        </p:spPr>
        <p:txBody>
          <a:bodyPr/>
          <a:lstStyle/>
          <a:p>
            <a:r>
              <a:rPr lang="nb-NO" dirty="0"/>
              <a:t>Tillitsvalgt</a:t>
            </a:r>
            <a:endParaRPr lang="en-US" dirty="0"/>
          </a:p>
        </p:txBody>
      </p:sp>
      <p:sp>
        <p:nvSpPr>
          <p:cNvPr id="5" name="Plassholder for innhold 4">
            <a:extLst>
              <a:ext uri="{FF2B5EF4-FFF2-40B4-BE49-F238E27FC236}">
                <a16:creationId xmlns:a16="http://schemas.microsoft.com/office/drawing/2014/main" id="{356C8973-56E4-A8B1-ECDF-FF99C2A00128}"/>
              </a:ext>
            </a:extLst>
          </p:cNvPr>
          <p:cNvSpPr>
            <a:spLocks noGrp="1"/>
          </p:cNvSpPr>
          <p:nvPr>
            <p:ph sz="half" idx="14"/>
          </p:nvPr>
        </p:nvSpPr>
        <p:spPr>
          <a:xfrm>
            <a:off x="4339319" y="2233190"/>
            <a:ext cx="3240564" cy="3636387"/>
          </a:xfrm>
        </p:spPr>
        <p:txBody>
          <a:bodyPr>
            <a:normAutofit lnSpcReduction="10000"/>
          </a:bodyPr>
          <a:lstStyle/>
          <a:p>
            <a:r>
              <a:rPr lang="nb-NO" dirty="0"/>
              <a:t>Alle arbeidsplasser som omfattes av arbeidsmiljøloven skal ha verneombud</a:t>
            </a:r>
          </a:p>
          <a:p>
            <a:r>
              <a:rPr lang="nb-NO" dirty="0"/>
              <a:t>Dersom virksomheten har færre enn 10 arbeidstakere, kan partene skriftlig avtale annen ordning</a:t>
            </a:r>
          </a:p>
          <a:p>
            <a:r>
              <a:rPr lang="nb-NO" dirty="0"/>
              <a:t>Verneombudet skal blant annet se til at arbeidet blir utført på en slik måte at hensynet til arbeidstakernes sikkerhet, helse og velferd er ivaretatt.</a:t>
            </a:r>
          </a:p>
          <a:p>
            <a:r>
              <a:rPr lang="nb-NO" dirty="0"/>
              <a:t>Verneombudets rolle og oppgaver er omtalt i arbeidsmiljøloven, kapittel 6.</a:t>
            </a:r>
          </a:p>
          <a:p>
            <a:endParaRPr lang="nb-NO" dirty="0"/>
          </a:p>
        </p:txBody>
      </p:sp>
      <p:sp>
        <p:nvSpPr>
          <p:cNvPr id="6" name="Tittel 5">
            <a:extLst>
              <a:ext uri="{FF2B5EF4-FFF2-40B4-BE49-F238E27FC236}">
                <a16:creationId xmlns:a16="http://schemas.microsoft.com/office/drawing/2014/main" id="{767ECDEE-B361-0AEF-7B46-DEACA0FA3272}"/>
              </a:ext>
            </a:extLst>
          </p:cNvPr>
          <p:cNvSpPr>
            <a:spLocks noGrp="1"/>
          </p:cNvSpPr>
          <p:nvPr>
            <p:ph type="title"/>
          </p:nvPr>
        </p:nvSpPr>
        <p:spPr/>
        <p:txBody>
          <a:bodyPr/>
          <a:lstStyle/>
          <a:p>
            <a:r>
              <a:rPr lang="nb-NO" dirty="0"/>
              <a:t>Partssamarbeid, verneombud og tillitsvalgt</a:t>
            </a:r>
            <a:endParaRPr lang="en-US" dirty="0"/>
          </a:p>
        </p:txBody>
      </p:sp>
      <p:sp>
        <p:nvSpPr>
          <p:cNvPr id="7" name="Plassholder for tekst 3">
            <a:extLst>
              <a:ext uri="{FF2B5EF4-FFF2-40B4-BE49-F238E27FC236}">
                <a16:creationId xmlns:a16="http://schemas.microsoft.com/office/drawing/2014/main" id="{AD548830-04FC-E0B2-B847-05FB01C9ED44}"/>
              </a:ext>
            </a:extLst>
          </p:cNvPr>
          <p:cNvSpPr txBox="1">
            <a:spLocks/>
          </p:cNvSpPr>
          <p:nvPr/>
        </p:nvSpPr>
        <p:spPr>
          <a:xfrm>
            <a:off x="4750799" y="1794772"/>
            <a:ext cx="2295684" cy="341632"/>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dirty="0"/>
              <a:t>Verneombud</a:t>
            </a:r>
            <a:endParaRPr lang="en-US" dirty="0"/>
          </a:p>
        </p:txBody>
      </p:sp>
      <p:sp>
        <p:nvSpPr>
          <p:cNvPr id="9" name="Plassholder for innhold 4">
            <a:extLst>
              <a:ext uri="{FF2B5EF4-FFF2-40B4-BE49-F238E27FC236}">
                <a16:creationId xmlns:a16="http://schemas.microsoft.com/office/drawing/2014/main" id="{839B6ABA-6E50-1AC6-EB04-D6A02070B086}"/>
              </a:ext>
            </a:extLst>
          </p:cNvPr>
          <p:cNvSpPr txBox="1">
            <a:spLocks/>
          </p:cNvSpPr>
          <p:nvPr/>
        </p:nvSpPr>
        <p:spPr>
          <a:xfrm>
            <a:off x="8402796" y="2233189"/>
            <a:ext cx="2758980" cy="3554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En tillitsvalgt er gjerne valgt av medlemmer i en større eller mindre fagforening for å være ansattgruppens talsmann på arbeidsplassen.</a:t>
            </a:r>
          </a:p>
          <a:p>
            <a:pPr marL="0" indent="0">
              <a:buNone/>
            </a:pPr>
            <a:r>
              <a:rPr lang="nb-NO" dirty="0"/>
              <a:t>Tillitsvalgte skal bistå sine medlemmer og være et bindeledd mellom ledelsen og de ansatte.</a:t>
            </a:r>
          </a:p>
        </p:txBody>
      </p:sp>
    </p:spTree>
    <p:extLst>
      <p:ext uri="{BB962C8B-B14F-4D97-AF65-F5344CB8AC3E}">
        <p14:creationId xmlns:p14="http://schemas.microsoft.com/office/powerpoint/2010/main" val="93112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F8B72-9835-1049-FF5B-7636557080E6}"/>
              </a:ext>
            </a:extLst>
          </p:cNvPr>
          <p:cNvSpPr>
            <a:spLocks noGrp="1"/>
          </p:cNvSpPr>
          <p:nvPr>
            <p:ph sz="half" idx="2"/>
          </p:nvPr>
        </p:nvSpPr>
        <p:spPr/>
        <p:txBody>
          <a:bodyPr>
            <a:normAutofit fontScale="92500" lnSpcReduction="10000"/>
          </a:bodyPr>
          <a:lstStyle/>
          <a:p>
            <a:r>
              <a:rPr lang="nb-NO" dirty="0">
                <a:cs typeface="Calibri"/>
              </a:rPr>
              <a:t>Partssamarbeid brukes ikke som begrep på noen av de seks anleggene som er med i dette prosjektet:</a:t>
            </a:r>
            <a:endParaRPr lang="nb-NO" dirty="0"/>
          </a:p>
          <a:p>
            <a:pPr marL="742950" lvl="1" indent="-285750"/>
            <a:r>
              <a:rPr lang="nb-NO" dirty="0">
                <a:cs typeface="Calibri"/>
              </a:rPr>
              <a:t>Noen har kjennskap til hva det betyr når det blir forklart</a:t>
            </a:r>
          </a:p>
          <a:p>
            <a:pPr marL="742950" lvl="1" indent="-285750"/>
            <a:r>
              <a:rPr lang="nb-NO" dirty="0">
                <a:cs typeface="Calibri"/>
              </a:rPr>
              <a:t>Andre har ikke kjennskap til hva det betyr</a:t>
            </a:r>
          </a:p>
          <a:p>
            <a:r>
              <a:rPr lang="nb-NO" dirty="0">
                <a:cs typeface="Calibri"/>
              </a:rPr>
              <a:t>Selv om ordet eller begrepet ikke benyttes, så er det nå samarbeid mellom partene på alle seks anleggene i prosjektet, men det er fremdeles behov for større grad av involvering i forbedringer, endringer og HMS.</a:t>
            </a:r>
          </a:p>
          <a:p>
            <a:r>
              <a:rPr lang="nb-NO" dirty="0">
                <a:cs typeface="Calibri"/>
              </a:rPr>
              <a:t>Når partssamarbeid omtales i denne bransjeveilederen, refererer det til topartssamarbeid, og hovedfokuset er lokalt partssamarbeid ute på anleggene. </a:t>
            </a:r>
          </a:p>
          <a:p>
            <a:endParaRPr lang="nb-NO" dirty="0"/>
          </a:p>
        </p:txBody>
      </p:sp>
      <p:sp>
        <p:nvSpPr>
          <p:cNvPr id="4" name="Text Placeholder 3">
            <a:extLst>
              <a:ext uri="{FF2B5EF4-FFF2-40B4-BE49-F238E27FC236}">
                <a16:creationId xmlns:a16="http://schemas.microsoft.com/office/drawing/2014/main" id="{71500DF1-3EC1-6183-C3B1-A7E5770C3AB1}"/>
              </a:ext>
            </a:extLst>
          </p:cNvPr>
          <p:cNvSpPr>
            <a:spLocks noGrp="1"/>
          </p:cNvSpPr>
          <p:nvPr>
            <p:ph type="body" idx="13"/>
          </p:nvPr>
        </p:nvSpPr>
        <p:spPr/>
        <p:txBody>
          <a:bodyPr/>
          <a:lstStyle/>
          <a:p>
            <a:r>
              <a:rPr lang="nb-NO" dirty="0"/>
              <a:t>Hva er  / betyr partssamarbeid?</a:t>
            </a:r>
          </a:p>
        </p:txBody>
      </p:sp>
      <p:sp>
        <p:nvSpPr>
          <p:cNvPr id="5" name="Content Placeholder 4">
            <a:extLst>
              <a:ext uri="{FF2B5EF4-FFF2-40B4-BE49-F238E27FC236}">
                <a16:creationId xmlns:a16="http://schemas.microsoft.com/office/drawing/2014/main" id="{94FBC9A0-44BD-3D6A-C34B-BBB553960126}"/>
              </a:ext>
            </a:extLst>
          </p:cNvPr>
          <p:cNvSpPr>
            <a:spLocks noGrp="1"/>
          </p:cNvSpPr>
          <p:nvPr>
            <p:ph sz="half" idx="14"/>
          </p:nvPr>
        </p:nvSpPr>
        <p:spPr/>
        <p:txBody>
          <a:bodyPr>
            <a:normAutofit/>
          </a:bodyPr>
          <a:lstStyle/>
          <a:p>
            <a:endParaRPr lang="nb-NO" dirty="0">
              <a:cs typeface="Calibri"/>
            </a:endParaRPr>
          </a:p>
          <a:p>
            <a:endParaRPr lang="nb-NO" dirty="0"/>
          </a:p>
        </p:txBody>
      </p:sp>
      <p:sp>
        <p:nvSpPr>
          <p:cNvPr id="6" name="Title 5">
            <a:extLst>
              <a:ext uri="{FF2B5EF4-FFF2-40B4-BE49-F238E27FC236}">
                <a16:creationId xmlns:a16="http://schemas.microsoft.com/office/drawing/2014/main" id="{9131861F-4C2D-87A8-1295-B5A01B87D592}"/>
              </a:ext>
            </a:extLst>
          </p:cNvPr>
          <p:cNvSpPr>
            <a:spLocks noGrp="1"/>
          </p:cNvSpPr>
          <p:nvPr>
            <p:ph type="title"/>
          </p:nvPr>
        </p:nvSpPr>
        <p:spPr/>
        <p:txBody>
          <a:bodyPr/>
          <a:lstStyle/>
          <a:p>
            <a:r>
              <a:rPr lang="nb-NO" dirty="0"/>
              <a:t>Partssamarbeid</a:t>
            </a:r>
          </a:p>
        </p:txBody>
      </p:sp>
      <p:sp>
        <p:nvSpPr>
          <p:cNvPr id="8" name="TextBox 7">
            <a:extLst>
              <a:ext uri="{FF2B5EF4-FFF2-40B4-BE49-F238E27FC236}">
                <a16:creationId xmlns:a16="http://schemas.microsoft.com/office/drawing/2014/main" id="{DE34EB7C-8FC4-7417-32EE-08A22368DEED}"/>
              </a:ext>
            </a:extLst>
          </p:cNvPr>
          <p:cNvSpPr txBox="1"/>
          <p:nvPr/>
        </p:nvSpPr>
        <p:spPr>
          <a:xfrm>
            <a:off x="6161608" y="2285097"/>
            <a:ext cx="6094990" cy="1826141"/>
          </a:xfrm>
          <a:prstGeom prst="rect">
            <a:avLst/>
          </a:prstGeom>
          <a:noFill/>
        </p:spPr>
        <p:txBody>
          <a:bodyPr wrap="square">
            <a:spAutoFit/>
          </a:bodyPr>
          <a:lstStyle/>
          <a:p>
            <a:pPr marL="228600" lvl="1" indent="-228600">
              <a:lnSpc>
                <a:spcPct val="80000"/>
              </a:lnSpc>
              <a:spcBef>
                <a:spcPts val="1000"/>
              </a:spcBef>
              <a:buFont typeface="Arial" panose="020B0604020202020204" pitchFamily="34" charset="0"/>
              <a:buChar char="•"/>
            </a:pPr>
            <a:r>
              <a:rPr lang="nb-NO" sz="1500" dirty="0">
                <a:cs typeface="Calibri"/>
              </a:rPr>
              <a:t>Partssamarbeid innebærer at arbeidstakere og arbeidsgivere samarbeider om forbedringer innen HMS og arbeidsmiljø</a:t>
            </a:r>
          </a:p>
          <a:p>
            <a:pPr marL="228600" lvl="1" indent="-228600">
              <a:lnSpc>
                <a:spcPct val="80000"/>
              </a:lnSpc>
              <a:spcBef>
                <a:spcPts val="1000"/>
              </a:spcBef>
              <a:buFont typeface="Arial" panose="020B0604020202020204" pitchFamily="34" charset="0"/>
              <a:buChar char="•"/>
            </a:pPr>
            <a:r>
              <a:rPr lang="nb-NO" sz="1500" dirty="0">
                <a:cs typeface="Calibri"/>
              </a:rPr>
              <a:t>Partssamarbeidet tar utgangspunkt i at begge parter ønsker sikre og effektive arbeidsplasser </a:t>
            </a:r>
          </a:p>
          <a:p>
            <a:pPr marL="228600" lvl="1" indent="-228600">
              <a:lnSpc>
                <a:spcPct val="80000"/>
              </a:lnSpc>
              <a:spcBef>
                <a:spcPts val="1000"/>
              </a:spcBef>
              <a:buFont typeface="Arial" panose="020B0604020202020204" pitchFamily="34" charset="0"/>
              <a:buChar char="•"/>
            </a:pPr>
            <a:r>
              <a:rPr lang="nb-NO" sz="1500" dirty="0">
                <a:cs typeface="Calibri"/>
              </a:rPr>
              <a:t>Det er mer informasjon om partssamarbeid på nettsidene til Hovedorganisasjonenes Fellestiltak (HF):  https://www.fellestiltak.no</a:t>
            </a:r>
            <a:br>
              <a:rPr lang="nb-NO" sz="1500" dirty="0">
                <a:cs typeface="Calibri"/>
              </a:rPr>
            </a:br>
            <a:endParaRPr lang="nb-NO" sz="1500" dirty="0">
              <a:cs typeface="Calibri"/>
            </a:endParaRPr>
          </a:p>
        </p:txBody>
      </p:sp>
    </p:spTree>
    <p:extLst>
      <p:ext uri="{BB962C8B-B14F-4D97-AF65-F5344CB8AC3E}">
        <p14:creationId xmlns:p14="http://schemas.microsoft.com/office/powerpoint/2010/main" val="194498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F8B72-9835-1049-FF5B-7636557080E6}"/>
              </a:ext>
            </a:extLst>
          </p:cNvPr>
          <p:cNvSpPr>
            <a:spLocks noGrp="1"/>
          </p:cNvSpPr>
          <p:nvPr>
            <p:ph sz="half" idx="2"/>
          </p:nvPr>
        </p:nvSpPr>
        <p:spPr/>
        <p:txBody>
          <a:bodyPr>
            <a:normAutofit/>
          </a:bodyPr>
          <a:lstStyle/>
          <a:p>
            <a:r>
              <a:rPr lang="nb-NO" dirty="0">
                <a:cs typeface="Calibri"/>
              </a:rPr>
              <a:t>Tilbakemelding fra de som har vært med i prosjektet, og som har gjennomført to workshops på eget anlegg med VO, tillitsvalgt og ledelse, er at partene har fått en bedre forståelse for hverandres roller. </a:t>
            </a:r>
          </a:p>
          <a:p>
            <a:r>
              <a:rPr lang="nb-NO" dirty="0">
                <a:cs typeface="Calibri"/>
              </a:rPr>
              <a:t>Dette understreker betydningen av å sitte sammen og diskutere – lytte til de andres meninger og synspunkt – og respektere at ulike roller/funksjoner kan se de samme situasjonene ulikt </a:t>
            </a:r>
          </a:p>
          <a:p>
            <a:endParaRPr lang="nb-NO" dirty="0"/>
          </a:p>
        </p:txBody>
      </p:sp>
      <p:sp>
        <p:nvSpPr>
          <p:cNvPr id="4" name="Text Placeholder 3">
            <a:extLst>
              <a:ext uri="{FF2B5EF4-FFF2-40B4-BE49-F238E27FC236}">
                <a16:creationId xmlns:a16="http://schemas.microsoft.com/office/drawing/2014/main" id="{71500DF1-3EC1-6183-C3B1-A7E5770C3AB1}"/>
              </a:ext>
            </a:extLst>
          </p:cNvPr>
          <p:cNvSpPr>
            <a:spLocks noGrp="1"/>
          </p:cNvSpPr>
          <p:nvPr>
            <p:ph type="body" idx="13"/>
          </p:nvPr>
        </p:nvSpPr>
        <p:spPr>
          <a:xfrm>
            <a:off x="6489733" y="1563889"/>
            <a:ext cx="4736286" cy="590931"/>
          </a:xfrm>
        </p:spPr>
        <p:txBody>
          <a:bodyPr/>
          <a:lstStyle/>
          <a:p>
            <a:r>
              <a:rPr lang="nb-NO" dirty="0"/>
              <a:t>Tips til tema partene kan diskutere sammen</a:t>
            </a:r>
          </a:p>
        </p:txBody>
      </p:sp>
      <p:sp>
        <p:nvSpPr>
          <p:cNvPr id="5" name="Content Placeholder 4">
            <a:extLst>
              <a:ext uri="{FF2B5EF4-FFF2-40B4-BE49-F238E27FC236}">
                <a16:creationId xmlns:a16="http://schemas.microsoft.com/office/drawing/2014/main" id="{94FBC9A0-44BD-3D6A-C34B-BBB553960126}"/>
              </a:ext>
            </a:extLst>
          </p:cNvPr>
          <p:cNvSpPr>
            <a:spLocks noGrp="1"/>
          </p:cNvSpPr>
          <p:nvPr>
            <p:ph sz="half" idx="14"/>
          </p:nvPr>
        </p:nvSpPr>
        <p:spPr/>
        <p:txBody>
          <a:bodyPr>
            <a:normAutofit/>
          </a:bodyPr>
          <a:lstStyle/>
          <a:p>
            <a:endParaRPr lang="nb-NO" dirty="0">
              <a:cs typeface="Calibri"/>
            </a:endParaRPr>
          </a:p>
          <a:p>
            <a:endParaRPr lang="nb-NO" dirty="0"/>
          </a:p>
        </p:txBody>
      </p:sp>
      <p:sp>
        <p:nvSpPr>
          <p:cNvPr id="6" name="Title 5">
            <a:extLst>
              <a:ext uri="{FF2B5EF4-FFF2-40B4-BE49-F238E27FC236}">
                <a16:creationId xmlns:a16="http://schemas.microsoft.com/office/drawing/2014/main" id="{9131861F-4C2D-87A8-1295-B5A01B87D592}"/>
              </a:ext>
            </a:extLst>
          </p:cNvPr>
          <p:cNvSpPr>
            <a:spLocks noGrp="1"/>
          </p:cNvSpPr>
          <p:nvPr>
            <p:ph type="title"/>
          </p:nvPr>
        </p:nvSpPr>
        <p:spPr/>
        <p:txBody>
          <a:bodyPr/>
          <a:lstStyle/>
          <a:p>
            <a:r>
              <a:rPr lang="nb-NO" dirty="0"/>
              <a:t>Partssamarbeid – tema å diskutere</a:t>
            </a:r>
          </a:p>
        </p:txBody>
      </p:sp>
      <p:sp>
        <p:nvSpPr>
          <p:cNvPr id="8" name="TextBox 7">
            <a:extLst>
              <a:ext uri="{FF2B5EF4-FFF2-40B4-BE49-F238E27FC236}">
                <a16:creationId xmlns:a16="http://schemas.microsoft.com/office/drawing/2014/main" id="{DE34EB7C-8FC4-7417-32EE-08A22368DEED}"/>
              </a:ext>
            </a:extLst>
          </p:cNvPr>
          <p:cNvSpPr txBox="1"/>
          <p:nvPr/>
        </p:nvSpPr>
        <p:spPr>
          <a:xfrm>
            <a:off x="6161608" y="2285097"/>
            <a:ext cx="6094990" cy="2584297"/>
          </a:xfrm>
          <a:prstGeom prst="rect">
            <a:avLst/>
          </a:prstGeom>
          <a:noFill/>
        </p:spPr>
        <p:txBody>
          <a:bodyPr wrap="square">
            <a:spAutoFit/>
          </a:bodyPr>
          <a:lstStyle/>
          <a:p>
            <a:pPr marL="742950" lvl="1" indent="-285750">
              <a:buFont typeface="Arial" panose="020B0604020202020204" pitchFamily="34" charset="0"/>
              <a:buChar char="•"/>
            </a:pPr>
            <a:r>
              <a:rPr lang="nb-NO" sz="1600" dirty="0">
                <a:cs typeface="Calibri"/>
              </a:rPr>
              <a:t>Hvordan involverer vi vernetjeneste og tillitsvalgte? </a:t>
            </a:r>
          </a:p>
          <a:p>
            <a:pPr marL="742950" lvl="1" indent="-285750">
              <a:buFont typeface="Arial" panose="020B0604020202020204" pitchFamily="34" charset="0"/>
              <a:buChar char="•"/>
            </a:pPr>
            <a:r>
              <a:rPr lang="nb-NO" sz="1600" dirty="0">
                <a:cs typeface="Calibri"/>
              </a:rPr>
              <a:t>Hvordan kan VO og tillitsvalgte bli tryggere i rollen</a:t>
            </a:r>
          </a:p>
          <a:p>
            <a:pPr marL="742950" lvl="1" indent="-285750">
              <a:buFont typeface="Arial" panose="020B0604020202020204" pitchFamily="34" charset="0"/>
              <a:buChar char="•"/>
            </a:pPr>
            <a:r>
              <a:rPr lang="nb-NO" sz="1600" dirty="0">
                <a:cs typeface="Calibri"/>
              </a:rPr>
              <a:t>Vet vi nok om hverandres roller?</a:t>
            </a:r>
          </a:p>
          <a:p>
            <a:pPr marL="742950" lvl="1" indent="-285750">
              <a:buFont typeface="Arial" panose="020B0604020202020204" pitchFamily="34" charset="0"/>
              <a:buChar char="•"/>
            </a:pPr>
            <a:r>
              <a:rPr lang="nb-NO" sz="1600" dirty="0">
                <a:cs typeface="Calibri"/>
              </a:rPr>
              <a:t>Hvordan er respekten for hverandres roller?</a:t>
            </a:r>
          </a:p>
          <a:p>
            <a:pPr marL="742950" lvl="1" indent="-285750">
              <a:buFont typeface="Arial" panose="020B0604020202020204" pitchFamily="34" charset="0"/>
              <a:buChar char="•"/>
            </a:pPr>
            <a:r>
              <a:rPr lang="nb-NO" sz="1600" dirty="0">
                <a:cs typeface="Calibri"/>
              </a:rPr>
              <a:t>Hvordan kan vi, med ulike synspunkt og ståsted, jobbe sammen og bli enige?</a:t>
            </a:r>
          </a:p>
          <a:p>
            <a:pPr marL="742950" lvl="1" indent="-285750">
              <a:buFont typeface="Arial" panose="020B0604020202020204" pitchFamily="34" charset="0"/>
              <a:buChar char="•"/>
            </a:pPr>
            <a:r>
              <a:rPr lang="nb-NO" sz="1600" dirty="0">
                <a:cs typeface="Calibri"/>
              </a:rPr>
              <a:t>Hvordan skal vi sammen kommunisere og informere viktige tema vi jobber med ut i organisasjonen?</a:t>
            </a:r>
          </a:p>
          <a:p>
            <a:pPr marL="0" lvl="1">
              <a:lnSpc>
                <a:spcPct val="80000"/>
              </a:lnSpc>
              <a:spcBef>
                <a:spcPts val="1000"/>
              </a:spcBef>
            </a:pPr>
            <a:br>
              <a:rPr lang="nb-NO" sz="1600" dirty="0">
                <a:cs typeface="Calibri"/>
              </a:rPr>
            </a:br>
            <a:endParaRPr lang="nb-NO" sz="1600" dirty="0">
              <a:cs typeface="Calibri"/>
            </a:endParaRPr>
          </a:p>
        </p:txBody>
      </p:sp>
    </p:spTree>
    <p:extLst>
      <p:ext uri="{BB962C8B-B14F-4D97-AF65-F5344CB8AC3E}">
        <p14:creationId xmlns:p14="http://schemas.microsoft.com/office/powerpoint/2010/main" val="2293799229"/>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tec-  -  Read-Only" id="{67FE80DC-E70A-49BE-8354-E75AA9F2D323}" vid="{E993694A-4919-4109-98A6-2F088663D74B}"/>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tec-  -  Read-Only" id="{67FE80DC-E70A-49BE-8354-E75AA9F2D323}" vid="{7AC17471-5C96-4442-A3AA-2CB43DB4261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mAttachCount xmlns="http://schemas.microsoft.com/sharepoint/v3/fields" xsi:nil="true"/>
    <EmAttachmentNames xmlns="http://schemas.microsoft.com/sharepoint/v3/fields" xsi:nil="true"/>
    <EmReceivedOnBehalfOfName xmlns="http://schemas.microsoft.com/sharepoint/v3/fields" xsi:nil="true"/>
    <EmImportance xmlns="http://schemas.microsoft.com/sharepoint/v3/fields" xsi:nil="true"/>
    <TaxCatchAll xmlns="0b02d697-1e96-4e03-8e72-def9aca348f0">
      <Value>4</Value>
    </TaxCatchAll>
    <EmCC xmlns="http://schemas.microsoft.com/sharepoint/v3/fields" xsi:nil="true"/>
    <EmCCSMTPAddress xmlns="http://schemas.microsoft.com/sharepoint/v3/fields" xsi:nil="true"/>
    <EmSentOnBehalfOfName xmlns="http://schemas.microsoft.com/sharepoint/v3/fields" xsi:nil="true"/>
    <EmCompanies xmlns="http://schemas.microsoft.com/sharepoint/v3/fields" xsi:nil="true"/>
    <EmID xmlns="http://schemas.microsoft.com/sharepoint/v3/fields" xsi:nil="true"/>
    <EmBCC xmlns="http://schemas.microsoft.com/sharepoint/v3/fields" xsi:nil="true"/>
    <EmBCCSMTPAddress xmlns="http://schemas.microsoft.com/sharepoint/v3/fields" xsi:nil="true"/>
    <EmCon xmlns="http://schemas.microsoft.com/sharepoint/v3/fields" xsi:nil="true"/>
    <EmFromName xmlns="http://schemas.microsoft.com/sharepoint/v3/fields" xsi:nil="true"/>
    <EmHasAttachments xmlns="http://schemas.microsoft.com/sharepoint/v3/fields" xsi:nil="true"/>
    <EmRetentionPolicyName xmlns="http://schemas.microsoft.com/sharepoint/v3/fields" xsi:nil="true"/>
    <EmSubject xmlns="http://schemas.microsoft.com/sharepoint/v3/fields" xsi:nil="true"/>
    <EmType xmlns="http://schemas.microsoft.com/sharepoint/v3/fields" xsi:nil="true"/>
    <EmDateSent xmlns="http://schemas.microsoft.com/sharepoint/v3/fields" xsi:nil="true"/>
    <EmReplyRecipientNames xmlns="http://schemas.microsoft.com/sharepoint/v3/fields" xsi:nil="true"/>
    <EmReplyRecipients xmlns="http://schemas.microsoft.com/sharepoint/v3/fields" xsi:nil="true"/>
    <EmDateReceived xmlns="http://schemas.microsoft.com/sharepoint/v3/fields" xsi:nil="true"/>
    <EmToAddress xmlns="http://schemas.microsoft.com/sharepoint/v3/fields" xsi:nil="true"/>
    <EmFrom xmlns="http://schemas.microsoft.com/sharepoint/v3/fields" xsi:nil="true"/>
    <EmTo xmlns="http://schemas.microsoft.com/sharepoint/v3/fields" xsi:nil="true"/>
    <EmToSMTPAddress xmlns="http://schemas.microsoft.com/sharepoint/v3/fields" xsi:nil="true"/>
    <EmDate xmlns="http://schemas.microsoft.com/sharepoint/v3/fields" xsi:nil="true"/>
    <EmSensitivity xmlns="http://schemas.microsoft.com/sharepoint/v3/fields" xsi:nil="true"/>
    <EmBody xmlns="http://schemas.microsoft.com/sharepoint/v3/fields" xsi:nil="true"/>
    <EmCategory xmlns="http://schemas.microsoft.com/sharepoint/v3/fields" xsi:nil="true"/>
    <j5544cd57d0147018a3824caa4c8adfb xmlns="0b02d697-1e96-4e03-8e72-def9aca348f0">
      <Terms xmlns="http://schemas.microsoft.com/office/infopath/2007/PartnerControls">
        <TermInfo xmlns="http://schemas.microsoft.com/office/infopath/2007/PartnerControls">
          <TermName xmlns="http://schemas.microsoft.com/office/infopath/2007/PartnerControls">Project execution docs.</TermName>
          <TermId xmlns="http://schemas.microsoft.com/office/infopath/2007/PartnerControls">cb51ac09-8e92-41f1-b52a-142870cc4987</TermId>
        </TermInfo>
      </Terms>
    </j5544cd57d0147018a3824caa4c8adfb>
    <EmFromSMTPAddress xmlns="http://schemas.microsoft.com/sharepoint/v3/fields" xsi:nil="true"/>
    <EmConversationID xmlns="http://schemas.microsoft.com/sharepoint/v3/fields" xsi:nil="true"/>
    <EmConversationIndex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ternal document" ma:contentTypeID="0x010100F7DB0042EFB2634CA50623CFB2C2517500AB11B9EFDE3FC24EB4512914E8ABEF9C" ma:contentTypeVersion="4" ma:contentTypeDescription="" ma:contentTypeScope="" ma:versionID="84fda3cb77c00beabb2a7238b6c07f83">
  <xsd:schema xmlns:xsd="http://www.w3.org/2001/XMLSchema" xmlns:xs="http://www.w3.org/2001/XMLSchema" xmlns:p="http://schemas.microsoft.com/office/2006/metadata/properties" xmlns:ns2="0b02d697-1e96-4e03-8e72-def9aca348f0" xmlns:ns3="http://schemas.microsoft.com/sharepoint/v3/fields" targetNamespace="http://schemas.microsoft.com/office/2006/metadata/properties" ma:root="true" ma:fieldsID="bc356f9ae3c4dac825df011adc18744a" ns2:_="" ns3:_="">
    <xsd:import namespace="0b02d697-1e96-4e03-8e72-def9aca348f0"/>
    <xsd:import namespace="http://schemas.microsoft.com/sharepoint/v3/fields"/>
    <xsd:element name="properties">
      <xsd:complexType>
        <xsd:sequence>
          <xsd:element name="documentManagement">
            <xsd:complexType>
              <xsd:all>
                <xsd:element ref="ns2:j5544cd57d0147018a3824caa4c8adfb" minOccurs="0"/>
                <xsd:element ref="ns2:TaxCatchAll" minOccurs="0"/>
                <xsd:element ref="ns2:TaxCatchAllLabel" minOccurs="0"/>
                <xsd:element ref="ns3:EmAttachCount" minOccurs="0"/>
                <xsd:element ref="ns3:EmAttachmentNames" minOccurs="0"/>
                <xsd:element ref="ns3:EmBCC" minOccurs="0"/>
                <xsd:element ref="ns3:EmBCCSMTPAddress" minOccurs="0"/>
                <xsd:element ref="ns3:EmBody" minOccurs="0"/>
                <xsd:element ref="ns3:EmCategory" minOccurs="0"/>
                <xsd:element ref="ns3:EmCC" minOccurs="0"/>
                <xsd:element ref="ns3:EmCCSMTPAddress" minOccurs="0"/>
                <xsd:element ref="ns3:EmCompanies" minOccurs="0"/>
                <xsd:element ref="ns3:EmCon" minOccurs="0"/>
                <xsd:element ref="ns3:EmConversationID" minOccurs="0"/>
                <xsd:element ref="ns3:EmConversationIndex" minOccurs="0"/>
                <xsd:element ref="ns3:EmDate" minOccurs="0"/>
                <xsd:element ref="ns3:EmDateReceived" minOccurs="0"/>
                <xsd:element ref="ns3:EmDateSent" minOccurs="0"/>
                <xsd:element ref="ns3:EmFrom" minOccurs="0"/>
                <xsd:element ref="ns3:EmFromName" minOccurs="0"/>
                <xsd:element ref="ns3:EmFromSMTPAddress" minOccurs="0"/>
                <xsd:element ref="ns3:EmHasAttachments" minOccurs="0"/>
                <xsd:element ref="ns3:EmID" minOccurs="0"/>
                <xsd:element ref="ns3:EmImportance" minOccurs="0"/>
                <xsd:element ref="ns3:EmReceivedOnBehalfOfName" minOccurs="0"/>
                <xsd:element ref="ns3:EmReplyRecipientNames" minOccurs="0"/>
                <xsd:element ref="ns3:EmReplyRecipients" minOccurs="0"/>
                <xsd:element ref="ns3:EmRetentionPolicyName" minOccurs="0"/>
                <xsd:element ref="ns3:EmSensitivity" minOccurs="0"/>
                <xsd:element ref="ns3:EmSentOnBehalfOfName" minOccurs="0"/>
                <xsd:element ref="ns3:EmSubject" minOccurs="0"/>
                <xsd:element ref="ns3:EmTo" minOccurs="0"/>
                <xsd:element ref="ns3:EmToAddress" minOccurs="0"/>
                <xsd:element ref="ns3:EmToSMTPAddress" minOccurs="0"/>
                <xsd:element ref="ns3:Em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2d697-1e96-4e03-8e72-def9aca348f0" elementFormDefault="qualified">
    <xsd:import namespace="http://schemas.microsoft.com/office/2006/documentManagement/types"/>
    <xsd:import namespace="http://schemas.microsoft.com/office/infopath/2007/PartnerControls"/>
    <xsd:element name="j5544cd57d0147018a3824caa4c8adfb" ma:index="8" nillable="true" ma:taxonomy="true" ma:internalName="j5544cd57d0147018a3824caa4c8adfb" ma:taxonomyFieldName="DocumentCategory" ma:displayName="Document category" ma:default="" ma:fieldId="{35544cd5-7d01-4701-8a38-24caa4c8adfb}" ma:sspId="29ac62b7-b875-46af-a166-88ecf55328fd" ma:termSetId="59073bf4-a4b5-4cab-853b-5de8aed9e9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b8131c3-4389-45b2-93ac-6cd6347a40d3}" ma:internalName="TaxCatchAll" ma:showField="CatchAllData" ma:web="8549b6f3-fcaa-4eb4-9d2d-eeb440e4d12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b8131c3-4389-45b2-93ac-6cd6347a40d3}" ma:internalName="TaxCatchAllLabel" ma:readOnly="true" ma:showField="CatchAllDataLabel" ma:web="8549b6f3-fcaa-4eb4-9d2d-eeb440e4d1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AttachCount" ma:index="12" nillable="true" ma:displayName="Email Attachment Count" ma:internalName="EmAttachCount" ma:readOnly="false">
      <xsd:simpleType>
        <xsd:restriction base="dms:Text"/>
      </xsd:simpleType>
    </xsd:element>
    <xsd:element name="EmAttachmentNames" ma:index="13" nillable="true" ma:displayName="Email Attachment Names" ma:internalName="EmAttachmentNames" ma:readOnly="false">
      <xsd:simpleType>
        <xsd:restriction base="dms:Note"/>
      </xsd:simpleType>
    </xsd:element>
    <xsd:element name="EmBCC" ma:index="14" nillable="true" ma:displayName="Email BCC" ma:internalName="EmBCC" ma:readOnly="false">
      <xsd:simpleType>
        <xsd:restriction base="dms:Note"/>
      </xsd:simpleType>
    </xsd:element>
    <xsd:element name="EmBCCSMTPAddress" ma:index="15" nillable="true" ma:displayName="Email BCC SMTP Address" ma:internalName="EmBCCSMTPAddress" ma:readOnly="false">
      <xsd:simpleType>
        <xsd:restriction base="dms:Note"/>
      </xsd:simpleType>
    </xsd:element>
    <xsd:element name="EmBody" ma:index="16" nillable="true" ma:displayName="Email Body" ma:internalName="EmBody" ma:readOnly="false">
      <xsd:simpleType>
        <xsd:restriction base="dms:Note"/>
      </xsd:simpleType>
    </xsd:element>
    <xsd:element name="EmCategory" ma:index="17" nillable="true" ma:displayName="Email Category" ma:internalName="EmCategory" ma:readOnly="false">
      <xsd:simpleType>
        <xsd:restriction base="dms:Text"/>
      </xsd:simpleType>
    </xsd:element>
    <xsd:element name="EmCC" ma:index="18" nillable="true" ma:displayName="Email CC" ma:internalName="EmCC" ma:readOnly="false">
      <xsd:simpleType>
        <xsd:restriction base="dms:Note"/>
      </xsd:simpleType>
    </xsd:element>
    <xsd:element name="EmCCSMTPAddress" ma:index="19" nillable="true" ma:displayName="Email CC SMTP Address" ma:internalName="EmCCSMTPAddress" ma:readOnly="false">
      <xsd:simpleType>
        <xsd:restriction base="dms:Note"/>
      </xsd:simpleType>
    </xsd:element>
    <xsd:element name="EmCompanies" ma:index="20" nillable="true" ma:displayName="Email Companies" ma:internalName="EmCompanies" ma:readOnly="false">
      <xsd:simpleType>
        <xsd:restriction base="dms:Text"/>
      </xsd:simpleType>
    </xsd:element>
    <xsd:element name="EmCon" ma:index="21" nillable="true" ma:displayName="Email Conversation" ma:internalName="EmCon" ma:readOnly="false">
      <xsd:simpleType>
        <xsd:restriction base="dms:Text"/>
      </xsd:simpleType>
    </xsd:element>
    <xsd:element name="EmConversationID" ma:index="22" nillable="true" ma:displayName="Email Conversation ID" ma:internalName="EmConversationID" ma:readOnly="false">
      <xsd:simpleType>
        <xsd:restriction base="dms:Text"/>
      </xsd:simpleType>
    </xsd:element>
    <xsd:element name="EmConversationIndex" ma:index="23" nillable="true" ma:displayName="Email Conversation Index" ma:internalName="EmConversationIndex" ma:readOnly="false">
      <xsd:simpleType>
        <xsd:restriction base="dms:Text"/>
      </xsd:simpleType>
    </xsd:element>
    <xsd:element name="EmDate" ma:index="24" nillable="true" ma:displayName="Email Date" ma:format="DateTime" ma:internalName="EmDate" ma:readOnly="false">
      <xsd:simpleType>
        <xsd:restriction base="dms:DateTime"/>
      </xsd:simpleType>
    </xsd:element>
    <xsd:element name="EmDateReceived" ma:index="25" nillable="true" ma:displayName="Email Date Received" ma:format="DateTime" ma:internalName="EmDateReceived" ma:readOnly="false">
      <xsd:simpleType>
        <xsd:restriction base="dms:DateTime"/>
      </xsd:simpleType>
    </xsd:element>
    <xsd:element name="EmDateSent" ma:index="26" nillable="true" ma:displayName="Email Date Sent" ma:format="DateTime" ma:internalName="EmDateSent" ma:readOnly="false">
      <xsd:simpleType>
        <xsd:restriction base="dms:DateTime"/>
      </xsd:simpleType>
    </xsd:element>
    <xsd:element name="EmFrom" ma:index="27" nillable="true" ma:displayName="Email From" ma:internalName="EmFrom" ma:readOnly="false">
      <xsd:simpleType>
        <xsd:restriction base="dms:Text"/>
      </xsd:simpleType>
    </xsd:element>
    <xsd:element name="EmFromName" ma:index="28" nillable="true" ma:displayName="Email From Name" ma:internalName="EmFromName" ma:readOnly="false">
      <xsd:simpleType>
        <xsd:restriction base="dms:Text"/>
      </xsd:simpleType>
    </xsd:element>
    <xsd:element name="EmFromSMTPAddress" ma:index="29" nillable="true" ma:displayName="Email From SMTP Address" ma:internalName="EmFromSMTPAddress" ma:readOnly="false">
      <xsd:simpleType>
        <xsd:restriction base="dms:Note"/>
      </xsd:simpleType>
    </xsd:element>
    <xsd:element name="EmHasAttachments" ma:index="30" nillable="true" ma:displayName="Email Has Attachments" ma:internalName="EmHasAttachments" ma:readOnly="false">
      <xsd:simpleType>
        <xsd:restriction base="dms:Boolean"/>
      </xsd:simpleType>
    </xsd:element>
    <xsd:element name="EmID" ma:index="31" nillable="true" ma:displayName="Email ID" ma:internalName="EmID" ma:readOnly="false">
      <xsd:simpleType>
        <xsd:restriction base="dms:Text"/>
      </xsd:simpleType>
    </xsd:element>
    <xsd:element name="EmImportance" ma:index="32" nillable="true" ma:displayName="Email Importance" ma:internalName="EmImportance" ma:readOnly="false">
      <xsd:simpleType>
        <xsd:restriction base="dms:Number"/>
      </xsd:simpleType>
    </xsd:element>
    <xsd:element name="EmReceivedOnBehalfOfName" ma:index="33" nillable="true" ma:displayName="Email Received On Behalf Of Name" ma:internalName="EmReceivedOnBehalfOfName" ma:readOnly="false">
      <xsd:simpleType>
        <xsd:restriction base="dms:Text"/>
      </xsd:simpleType>
    </xsd:element>
    <xsd:element name="EmReplyRecipientNames" ma:index="34" nillable="true" ma:displayName="Email Reply Recipient Names" ma:internalName="EmReplyRecipientNames" ma:readOnly="false">
      <xsd:simpleType>
        <xsd:restriction base="dms:Text"/>
      </xsd:simpleType>
    </xsd:element>
    <xsd:element name="EmReplyRecipients" ma:index="35" nillable="true" ma:displayName="Email Reply Recipients" ma:internalName="EmReplyRecipients" ma:readOnly="false">
      <xsd:simpleType>
        <xsd:restriction base="dms:Text"/>
      </xsd:simpleType>
    </xsd:element>
    <xsd:element name="EmRetentionPolicyName" ma:index="36" nillable="true" ma:displayName="Email Retention Policy Name" ma:internalName="EmRetentionPolicyName" ma:readOnly="false">
      <xsd:simpleType>
        <xsd:restriction base="dms:Text"/>
      </xsd:simpleType>
    </xsd:element>
    <xsd:element name="EmSensitivity" ma:index="37" nillable="true" ma:displayName="Email Sensitivity" ma:internalName="EmSensitivity" ma:readOnly="false">
      <xsd:simpleType>
        <xsd:restriction base="dms:Number"/>
      </xsd:simpleType>
    </xsd:element>
    <xsd:element name="EmSentOnBehalfOfName" ma:index="38" nillable="true" ma:displayName="Email Sent On Behalf Of Name" ma:internalName="EmSentOnBehalfOfName" ma:readOnly="false">
      <xsd:simpleType>
        <xsd:restriction base="dms:Text"/>
      </xsd:simpleType>
    </xsd:element>
    <xsd:element name="EmSubject" ma:index="39" nillable="true" ma:displayName="Email Subject" ma:internalName="EmSubject" ma:readOnly="false">
      <xsd:simpleType>
        <xsd:restriction base="dms:Text"/>
      </xsd:simpleType>
    </xsd:element>
    <xsd:element name="EmTo" ma:index="40" nillable="true" ma:displayName="Email To" ma:internalName="EmTo" ma:readOnly="false">
      <xsd:simpleType>
        <xsd:restriction base="dms:Note"/>
      </xsd:simpleType>
    </xsd:element>
    <xsd:element name="EmToAddress" ma:index="41" nillable="true" ma:displayName="Email To Address" ma:internalName="EmToAddress" ma:readOnly="false">
      <xsd:simpleType>
        <xsd:restriction base="dms:Note"/>
      </xsd:simpleType>
    </xsd:element>
    <xsd:element name="EmToSMTPAddress" ma:index="42" nillable="true" ma:displayName="Email To SMTP Address" ma:internalName="EmToSMTPAddress" ma:readOnly="false">
      <xsd:simpleType>
        <xsd:restriction base="dms:Note"/>
      </xsd:simpleType>
    </xsd:element>
    <xsd:element name="EmType" ma:index="43" nillable="true" ma:displayName="Email Type" ma:internalName="EmType"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9ac62b7-b875-46af-a166-88ecf55328fd" ContentTypeId="0x010100F7DB0042EFB2634CA50623CFB2C25175" PreviousValue="false"/>
</file>

<file path=customXml/itemProps1.xml><?xml version="1.0" encoding="utf-8"?>
<ds:datastoreItem xmlns:ds="http://schemas.openxmlformats.org/officeDocument/2006/customXml" ds:itemID="{2A4DBDEF-A87E-4361-AE1E-8BC728D51EB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purl.org/dc/terms/"/>
    <ds:schemaRef ds:uri="0b02d697-1e96-4e03-8e72-def9aca348f0"/>
    <ds:schemaRef ds:uri="http://www.w3.org/XML/1998/namespace"/>
    <ds:schemaRef ds:uri="http://purl.org/dc/dcmitype/"/>
  </ds:schemaRefs>
</ds:datastoreItem>
</file>

<file path=customXml/itemProps2.xml><?xml version="1.0" encoding="utf-8"?>
<ds:datastoreItem xmlns:ds="http://schemas.openxmlformats.org/officeDocument/2006/customXml" ds:itemID="{E9D53FBF-DBC8-4121-A510-D2B25F8EC7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2d697-1e96-4e03-8e72-def9aca348f0"/>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4.xml><?xml version="1.0" encoding="utf-8"?>
<ds:datastoreItem xmlns:ds="http://schemas.openxmlformats.org/officeDocument/2006/customXml" ds:itemID="{280228CE-ADF7-4A31-9EE0-9728093D3F1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Presentasjon PP</Template>
  <TotalTime>3385</TotalTime>
  <Words>4029</Words>
  <Application>Microsoft Office PowerPoint</Application>
  <PresentationFormat>Widescreen</PresentationFormat>
  <Paragraphs>308</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AktivGrotesk-Regular</vt:lpstr>
      <vt:lpstr>Arial</vt:lpstr>
      <vt:lpstr>Arial,Sans-Serif</vt:lpstr>
      <vt:lpstr>Calibri</vt:lpstr>
      <vt:lpstr>Courier New</vt:lpstr>
      <vt:lpstr>Safetec lys</vt:lpstr>
      <vt:lpstr>Safetec mørk</vt:lpstr>
      <vt:lpstr>Bransjeveileder  Styrking av partssamarbeid innen HMS i gjenvinningsbransjen </vt:lpstr>
      <vt:lpstr>Sammendrag</vt:lpstr>
      <vt:lpstr>Innhold</vt:lpstr>
      <vt:lpstr>Hvorfor denne veilederen?</vt:lpstr>
      <vt:lpstr>Oppbygging</vt:lpstr>
      <vt:lpstr>Partssamarbeid: Funn fra prosjektet (+ tips og råd)</vt:lpstr>
      <vt:lpstr>Partssamarbeid, verneombud og tillitsvalgt</vt:lpstr>
      <vt:lpstr>Partssamarbeid</vt:lpstr>
      <vt:lpstr>Partssamarbeid – tema å diskutere</vt:lpstr>
      <vt:lpstr>Partssamarbeid – involvering og medvirkning</vt:lpstr>
      <vt:lpstr>Partssamarbeid og HMS - huskeliste</vt:lpstr>
      <vt:lpstr>Partssamarbeid og HMS – driftsnær ledelse</vt:lpstr>
      <vt:lpstr>Beste praksis: Hva er HMS i 2023?</vt:lpstr>
      <vt:lpstr>HMS – Helse, miljø og sikkerhet</vt:lpstr>
      <vt:lpstr>Grunnmuren for god HMS</vt:lpstr>
      <vt:lpstr>Feilhandlinger og feilfeller </vt:lpstr>
      <vt:lpstr>Skyld og læring</vt:lpstr>
      <vt:lpstr>Omstendigheter former atferd</vt:lpstr>
      <vt:lpstr>Læring etter hendelser</vt:lpstr>
      <vt:lpstr>Hvordan ledere responderer har stor betydning</vt:lpstr>
      <vt:lpstr>De som er ute i anlegget er ekspertene</vt:lpstr>
      <vt:lpstr>HMS: Funn fra prosjektet (+ tips og råd)</vt:lpstr>
      <vt:lpstr>HMS organisering  - driftsnær HMS </vt:lpstr>
      <vt:lpstr>HMS – rapportering og forbedring</vt:lpstr>
      <vt:lpstr>HMS - rapportering</vt:lpstr>
      <vt:lpstr>HMS - systemer</vt:lpstr>
      <vt:lpstr>HMS – læring</vt:lpstr>
      <vt:lpstr>Ett eksempel fra en tenkt virkelighet</vt:lpstr>
      <vt:lpstr>En hendelse fra Avfallseksperten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Johan Kolstad Jacobsen</dc:creator>
  <cp:lastModifiedBy>Jens Christen Rolfsen</cp:lastModifiedBy>
  <cp:revision>11</cp:revision>
  <dcterms:created xsi:type="dcterms:W3CDTF">2022-12-27T14:49:20Z</dcterms:created>
  <dcterms:modified xsi:type="dcterms:W3CDTF">2023-02-12T16:21:12Z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0x010100F7DB0042EFB2634CA50623CFB2C2517500AB11B9EFDE3FC24EB4512914E8ABEF9C</vt:lpwstr>
  </property>
  <property fmtid="{D5CDD505-2E9C-101B-9397-08002B2CF9AE}" pid="3" name="DocumentCategory">
    <vt:lpwstr>4;#Project execution docs.|cb51ac09-8e92-41f1-b52a-142870cc4987</vt:lpwstr>
  </property>
</Properties>
</file>